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8" r:id="rId3"/>
    <p:sldId id="286" r:id="rId4"/>
    <p:sldId id="269" r:id="rId5"/>
    <p:sldId id="257" r:id="rId6"/>
    <p:sldId id="288" r:id="rId7"/>
    <p:sldId id="273" r:id="rId8"/>
    <p:sldId id="306" r:id="rId9"/>
    <p:sldId id="275" r:id="rId10"/>
    <p:sldId id="305" r:id="rId11"/>
    <p:sldId id="290" r:id="rId12"/>
    <p:sldId id="293" r:id="rId13"/>
    <p:sldId id="294" r:id="rId14"/>
    <p:sldId id="295" r:id="rId15"/>
    <p:sldId id="276" r:id="rId16"/>
    <p:sldId id="296" r:id="rId17"/>
    <p:sldId id="299" r:id="rId18"/>
    <p:sldId id="301" r:id="rId19"/>
    <p:sldId id="302" r:id="rId20"/>
    <p:sldId id="303" r:id="rId21"/>
    <p:sldId id="304" r:id="rId22"/>
    <p:sldId id="285" r:id="rId23"/>
    <p:sldId id="298" r:id="rId24"/>
    <p:sldId id="263" r:id="rId25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76" autoAdjust="0"/>
  </p:normalViewPr>
  <p:slideViewPr>
    <p:cSldViewPr>
      <p:cViewPr varScale="1">
        <p:scale>
          <a:sx n="55" d="100"/>
          <a:sy n="55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6BE07-55ED-4689-B021-5981C20FF0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F27049-DBB5-4B87-B81E-6FC3802FB3A3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7356A5-F965-48DF-8D36-C5ABACFE7893}" type="parTrans" cxnId="{DFA92D3A-AEA8-4F04-96C3-E4C0900F9A5A}">
      <dgm:prSet/>
      <dgm:spPr/>
      <dgm:t>
        <a:bodyPr/>
        <a:lstStyle/>
        <a:p>
          <a:endParaRPr lang="ru-RU"/>
        </a:p>
      </dgm:t>
    </dgm:pt>
    <dgm:pt modelId="{28D6D3B2-61D8-466E-84E1-5976C17DC53F}" type="sibTrans" cxnId="{DFA92D3A-AEA8-4F04-96C3-E4C0900F9A5A}">
      <dgm:prSet/>
      <dgm:spPr/>
      <dgm:t>
        <a:bodyPr/>
        <a:lstStyle/>
        <a:p>
          <a:endParaRPr lang="ru-RU"/>
        </a:p>
      </dgm:t>
    </dgm:pt>
    <dgm:pt modelId="{DEF2210B-A11F-405E-867F-E25EBA348CBA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F0754-CE5E-4A68-8F2C-05BB9CAA7FA3}" type="parTrans" cxnId="{FBFECD10-6651-4A56-9173-E3767E0C932C}">
      <dgm:prSet/>
      <dgm:spPr/>
      <dgm:t>
        <a:bodyPr/>
        <a:lstStyle/>
        <a:p>
          <a:endParaRPr lang="ru-RU"/>
        </a:p>
      </dgm:t>
    </dgm:pt>
    <dgm:pt modelId="{326DF836-B643-4D7A-AF7D-584ECE54FBE7}" type="sibTrans" cxnId="{FBFECD10-6651-4A56-9173-E3767E0C932C}">
      <dgm:prSet/>
      <dgm:spPr/>
      <dgm:t>
        <a:bodyPr/>
        <a:lstStyle/>
        <a:p>
          <a:endParaRPr lang="ru-RU"/>
        </a:p>
      </dgm:t>
    </dgm:pt>
    <dgm:pt modelId="{D38B34F4-1902-4EC5-824E-729D456B419B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17733-1C46-4F0E-A17D-0ADB5CAAA8C4}" type="parTrans" cxnId="{9369D247-1898-41F8-B8C1-74200F5AED30}">
      <dgm:prSet/>
      <dgm:spPr/>
      <dgm:t>
        <a:bodyPr/>
        <a:lstStyle/>
        <a:p>
          <a:endParaRPr lang="ru-RU"/>
        </a:p>
      </dgm:t>
    </dgm:pt>
    <dgm:pt modelId="{37B0DCC6-2CA1-4E22-9BB2-779CAE5DE234}" type="sibTrans" cxnId="{9369D247-1898-41F8-B8C1-74200F5AED30}">
      <dgm:prSet/>
      <dgm:spPr/>
      <dgm:t>
        <a:bodyPr/>
        <a:lstStyle/>
        <a:p>
          <a:endParaRPr lang="ru-RU"/>
        </a:p>
      </dgm:t>
    </dgm:pt>
    <dgm:pt modelId="{C0D66EF4-5531-4281-93A4-162C86ED9A2E}">
      <dgm:prSet phldrT="[Текст]"/>
      <dgm:spPr/>
      <dgm:t>
        <a:bodyPr/>
        <a:lstStyle/>
        <a:p>
          <a:r>
            <a:rPr lang="ru-RU" u="none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u="none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004156-1AFD-4C9A-AE4F-81AD8CCE5BB8}" type="parTrans" cxnId="{C55A37C3-5C94-4A98-9EC7-14254DCF64D7}">
      <dgm:prSet/>
      <dgm:spPr/>
      <dgm:t>
        <a:bodyPr/>
        <a:lstStyle/>
        <a:p>
          <a:endParaRPr lang="ru-RU"/>
        </a:p>
      </dgm:t>
    </dgm:pt>
    <dgm:pt modelId="{32B7642C-E1EC-4C6F-AD47-44B13F79F617}" type="sibTrans" cxnId="{C55A37C3-5C94-4A98-9EC7-14254DCF64D7}">
      <dgm:prSet/>
      <dgm:spPr/>
      <dgm:t>
        <a:bodyPr/>
        <a:lstStyle/>
        <a:p>
          <a:endParaRPr lang="ru-RU"/>
        </a:p>
      </dgm:t>
    </dgm:pt>
    <dgm:pt modelId="{60BD94E0-4A25-4B6A-95F9-E52C5C01453A}">
      <dgm:prSet phldrT="[Текст]"/>
      <dgm:spPr/>
      <dgm:t>
        <a:bodyPr/>
        <a:lstStyle/>
        <a:p>
          <a:r>
            <a:rPr lang="ru-RU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7D8CF4-A6F7-4C9E-8B1B-E082F86C0563}" type="parTrans" cxnId="{E09F4CBD-610B-4376-9734-A9ED1DD5F4BB}">
      <dgm:prSet/>
      <dgm:spPr/>
      <dgm:t>
        <a:bodyPr/>
        <a:lstStyle/>
        <a:p>
          <a:endParaRPr lang="ru-RU"/>
        </a:p>
      </dgm:t>
    </dgm:pt>
    <dgm:pt modelId="{196D8AB1-B2E5-4149-94DE-15DCA92CD605}" type="sibTrans" cxnId="{E09F4CBD-610B-4376-9734-A9ED1DD5F4BB}">
      <dgm:prSet/>
      <dgm:spPr/>
      <dgm:t>
        <a:bodyPr/>
        <a:lstStyle/>
        <a:p>
          <a:endParaRPr lang="ru-RU"/>
        </a:p>
      </dgm:t>
    </dgm:pt>
    <dgm:pt modelId="{21678B3E-BCCF-4569-9B69-ABD1DB6C4D1D}" type="pres">
      <dgm:prSet presAssocID="{B5D6BE07-55ED-4689-B021-5981C20FF0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512EE4-BFB8-476C-B71E-7169D5E95E7B}" type="pres">
      <dgm:prSet presAssocID="{9AF27049-DBB5-4B87-B81E-6FC3802FB3A3}" presName="dummy" presStyleCnt="0"/>
      <dgm:spPr/>
    </dgm:pt>
    <dgm:pt modelId="{49610648-08F3-479C-B69A-638559CC8816}" type="pres">
      <dgm:prSet presAssocID="{9AF27049-DBB5-4B87-B81E-6FC3802FB3A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F382E-B16D-48B0-8E3C-5BD858CC5F89}" type="pres">
      <dgm:prSet presAssocID="{28D6D3B2-61D8-466E-84E1-5976C17DC53F}" presName="sibTrans" presStyleLbl="node1" presStyleIdx="0" presStyleCnt="5"/>
      <dgm:spPr/>
      <dgm:t>
        <a:bodyPr/>
        <a:lstStyle/>
        <a:p>
          <a:endParaRPr lang="ru-RU"/>
        </a:p>
      </dgm:t>
    </dgm:pt>
    <dgm:pt modelId="{18EA92B5-866C-4925-8A60-31CA1EB1B50D}" type="pres">
      <dgm:prSet presAssocID="{DEF2210B-A11F-405E-867F-E25EBA348CBA}" presName="dummy" presStyleCnt="0"/>
      <dgm:spPr/>
    </dgm:pt>
    <dgm:pt modelId="{B16F5078-0D70-4557-A0D9-0432C9DED671}" type="pres">
      <dgm:prSet presAssocID="{DEF2210B-A11F-405E-867F-E25EBA348CB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F0243-6D6F-423F-8723-B1CD3473C7A0}" type="pres">
      <dgm:prSet presAssocID="{326DF836-B643-4D7A-AF7D-584ECE54FBE7}" presName="sibTrans" presStyleLbl="node1" presStyleIdx="1" presStyleCnt="5"/>
      <dgm:spPr/>
      <dgm:t>
        <a:bodyPr/>
        <a:lstStyle/>
        <a:p>
          <a:endParaRPr lang="ru-RU"/>
        </a:p>
      </dgm:t>
    </dgm:pt>
    <dgm:pt modelId="{A2E86A50-59A9-4C1C-B694-B2C3CF52189D}" type="pres">
      <dgm:prSet presAssocID="{D38B34F4-1902-4EC5-824E-729D456B419B}" presName="dummy" presStyleCnt="0"/>
      <dgm:spPr/>
    </dgm:pt>
    <dgm:pt modelId="{E99ED0AC-4EC3-4B40-ADD6-29DEFFDF1394}" type="pres">
      <dgm:prSet presAssocID="{D38B34F4-1902-4EC5-824E-729D456B419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68AD7-9F91-4696-88BD-FD64EB02B2F6}" type="pres">
      <dgm:prSet presAssocID="{37B0DCC6-2CA1-4E22-9BB2-779CAE5DE234}" presName="sibTrans" presStyleLbl="node1" presStyleIdx="2" presStyleCnt="5"/>
      <dgm:spPr/>
      <dgm:t>
        <a:bodyPr/>
        <a:lstStyle/>
        <a:p>
          <a:endParaRPr lang="ru-RU"/>
        </a:p>
      </dgm:t>
    </dgm:pt>
    <dgm:pt modelId="{24F581D4-2350-4702-B778-65C745929CCF}" type="pres">
      <dgm:prSet presAssocID="{C0D66EF4-5531-4281-93A4-162C86ED9A2E}" presName="dummy" presStyleCnt="0"/>
      <dgm:spPr/>
    </dgm:pt>
    <dgm:pt modelId="{23591F54-8257-43BE-9022-1024A92B7B2F}" type="pres">
      <dgm:prSet presAssocID="{C0D66EF4-5531-4281-93A4-162C86ED9A2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648D4-08FF-446B-99B9-A6B727DAA03A}" type="pres">
      <dgm:prSet presAssocID="{32B7642C-E1EC-4C6F-AD47-44B13F79F617}" presName="sibTrans" presStyleLbl="node1" presStyleIdx="3" presStyleCnt="5"/>
      <dgm:spPr/>
      <dgm:t>
        <a:bodyPr/>
        <a:lstStyle/>
        <a:p>
          <a:endParaRPr lang="ru-RU"/>
        </a:p>
      </dgm:t>
    </dgm:pt>
    <dgm:pt modelId="{B29D9AC9-02B4-4BB8-A1BD-5CB348D423CF}" type="pres">
      <dgm:prSet presAssocID="{60BD94E0-4A25-4B6A-95F9-E52C5C01453A}" presName="dummy" presStyleCnt="0"/>
      <dgm:spPr/>
    </dgm:pt>
    <dgm:pt modelId="{2973D791-5126-4AB3-9B32-169FFD96D4A7}" type="pres">
      <dgm:prSet presAssocID="{60BD94E0-4A25-4B6A-95F9-E52C5C01453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4FB1C-6D9D-42D3-88A6-C961F733C682}" type="pres">
      <dgm:prSet presAssocID="{196D8AB1-B2E5-4149-94DE-15DCA92CD605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6D987258-1F4E-4374-8A10-E6E15FCBE2E9}" type="presOf" srcId="{C0D66EF4-5531-4281-93A4-162C86ED9A2E}" destId="{23591F54-8257-43BE-9022-1024A92B7B2F}" srcOrd="0" destOrd="0" presId="urn:microsoft.com/office/officeart/2005/8/layout/cycle1"/>
    <dgm:cxn modelId="{9F65A32D-ABC9-4152-8EC0-1A570A4F976D}" type="presOf" srcId="{B5D6BE07-55ED-4689-B021-5981C20FF0E2}" destId="{21678B3E-BCCF-4569-9B69-ABD1DB6C4D1D}" srcOrd="0" destOrd="0" presId="urn:microsoft.com/office/officeart/2005/8/layout/cycle1"/>
    <dgm:cxn modelId="{95A024FA-7907-4325-8085-AE06B5CED93E}" type="presOf" srcId="{D38B34F4-1902-4EC5-824E-729D456B419B}" destId="{E99ED0AC-4EC3-4B40-ADD6-29DEFFDF1394}" srcOrd="0" destOrd="0" presId="urn:microsoft.com/office/officeart/2005/8/layout/cycle1"/>
    <dgm:cxn modelId="{E09F4CBD-610B-4376-9734-A9ED1DD5F4BB}" srcId="{B5D6BE07-55ED-4689-B021-5981C20FF0E2}" destId="{60BD94E0-4A25-4B6A-95F9-E52C5C01453A}" srcOrd="4" destOrd="0" parTransId="{9B7D8CF4-A6F7-4C9E-8B1B-E082F86C0563}" sibTransId="{196D8AB1-B2E5-4149-94DE-15DCA92CD605}"/>
    <dgm:cxn modelId="{9369D247-1898-41F8-B8C1-74200F5AED30}" srcId="{B5D6BE07-55ED-4689-B021-5981C20FF0E2}" destId="{D38B34F4-1902-4EC5-824E-729D456B419B}" srcOrd="2" destOrd="0" parTransId="{E3E17733-1C46-4F0E-A17D-0ADB5CAAA8C4}" sibTransId="{37B0DCC6-2CA1-4E22-9BB2-779CAE5DE234}"/>
    <dgm:cxn modelId="{061C3CAC-808A-4161-878C-8C6CAA03467B}" type="presOf" srcId="{9AF27049-DBB5-4B87-B81E-6FC3802FB3A3}" destId="{49610648-08F3-479C-B69A-638559CC8816}" srcOrd="0" destOrd="0" presId="urn:microsoft.com/office/officeart/2005/8/layout/cycle1"/>
    <dgm:cxn modelId="{F6D89135-3D8C-49A0-A11D-29D666370C5D}" type="presOf" srcId="{326DF836-B643-4D7A-AF7D-584ECE54FBE7}" destId="{F60F0243-6D6F-423F-8723-B1CD3473C7A0}" srcOrd="0" destOrd="0" presId="urn:microsoft.com/office/officeart/2005/8/layout/cycle1"/>
    <dgm:cxn modelId="{9C0D28AC-5569-44FF-A7E6-880EE78E7ABE}" type="presOf" srcId="{196D8AB1-B2E5-4149-94DE-15DCA92CD605}" destId="{FFF4FB1C-6D9D-42D3-88A6-C961F733C682}" srcOrd="0" destOrd="0" presId="urn:microsoft.com/office/officeart/2005/8/layout/cycle1"/>
    <dgm:cxn modelId="{C55A37C3-5C94-4A98-9EC7-14254DCF64D7}" srcId="{B5D6BE07-55ED-4689-B021-5981C20FF0E2}" destId="{C0D66EF4-5531-4281-93A4-162C86ED9A2E}" srcOrd="3" destOrd="0" parTransId="{B3004156-1AFD-4C9A-AE4F-81AD8CCE5BB8}" sibTransId="{32B7642C-E1EC-4C6F-AD47-44B13F79F617}"/>
    <dgm:cxn modelId="{DBDE9F76-CF7C-41A2-AAF7-EFFE0CEE0C08}" type="presOf" srcId="{32B7642C-E1EC-4C6F-AD47-44B13F79F617}" destId="{D51648D4-08FF-446B-99B9-A6B727DAA03A}" srcOrd="0" destOrd="0" presId="urn:microsoft.com/office/officeart/2005/8/layout/cycle1"/>
    <dgm:cxn modelId="{DFA92D3A-AEA8-4F04-96C3-E4C0900F9A5A}" srcId="{B5D6BE07-55ED-4689-B021-5981C20FF0E2}" destId="{9AF27049-DBB5-4B87-B81E-6FC3802FB3A3}" srcOrd="0" destOrd="0" parTransId="{C37356A5-F965-48DF-8D36-C5ABACFE7893}" sibTransId="{28D6D3B2-61D8-466E-84E1-5976C17DC53F}"/>
    <dgm:cxn modelId="{283403E4-B37D-4C24-A292-B1B0E96BFAED}" type="presOf" srcId="{37B0DCC6-2CA1-4E22-9BB2-779CAE5DE234}" destId="{0F868AD7-9F91-4696-88BD-FD64EB02B2F6}" srcOrd="0" destOrd="0" presId="urn:microsoft.com/office/officeart/2005/8/layout/cycle1"/>
    <dgm:cxn modelId="{82A2B2E2-CE8E-4BEF-9F7D-53C2BDF5C0C7}" type="presOf" srcId="{28D6D3B2-61D8-466E-84E1-5976C17DC53F}" destId="{E81F382E-B16D-48B0-8E3C-5BD858CC5F89}" srcOrd="0" destOrd="0" presId="urn:microsoft.com/office/officeart/2005/8/layout/cycle1"/>
    <dgm:cxn modelId="{FBFECD10-6651-4A56-9173-E3767E0C932C}" srcId="{B5D6BE07-55ED-4689-B021-5981C20FF0E2}" destId="{DEF2210B-A11F-405E-867F-E25EBA348CBA}" srcOrd="1" destOrd="0" parTransId="{DE1F0754-CE5E-4A68-8F2C-05BB9CAA7FA3}" sibTransId="{326DF836-B643-4D7A-AF7D-584ECE54FBE7}"/>
    <dgm:cxn modelId="{E603786A-E2F1-420E-90C9-0A622EC5081E}" type="presOf" srcId="{DEF2210B-A11F-405E-867F-E25EBA348CBA}" destId="{B16F5078-0D70-4557-A0D9-0432C9DED671}" srcOrd="0" destOrd="0" presId="urn:microsoft.com/office/officeart/2005/8/layout/cycle1"/>
    <dgm:cxn modelId="{E8A40A28-F3AD-404D-AFCA-20D00087D78B}" type="presOf" srcId="{60BD94E0-4A25-4B6A-95F9-E52C5C01453A}" destId="{2973D791-5126-4AB3-9B32-169FFD96D4A7}" srcOrd="0" destOrd="0" presId="urn:microsoft.com/office/officeart/2005/8/layout/cycle1"/>
    <dgm:cxn modelId="{EFBA18DA-E74C-4331-8583-D30838FA1287}" type="presParOf" srcId="{21678B3E-BCCF-4569-9B69-ABD1DB6C4D1D}" destId="{DB512EE4-BFB8-476C-B71E-7169D5E95E7B}" srcOrd="0" destOrd="0" presId="urn:microsoft.com/office/officeart/2005/8/layout/cycle1"/>
    <dgm:cxn modelId="{412C47A4-2690-4738-B405-F4DA3A344EBB}" type="presParOf" srcId="{21678B3E-BCCF-4569-9B69-ABD1DB6C4D1D}" destId="{49610648-08F3-479C-B69A-638559CC8816}" srcOrd="1" destOrd="0" presId="urn:microsoft.com/office/officeart/2005/8/layout/cycle1"/>
    <dgm:cxn modelId="{DE3B599B-955D-453A-95DE-23AC27A616BE}" type="presParOf" srcId="{21678B3E-BCCF-4569-9B69-ABD1DB6C4D1D}" destId="{E81F382E-B16D-48B0-8E3C-5BD858CC5F89}" srcOrd="2" destOrd="0" presId="urn:microsoft.com/office/officeart/2005/8/layout/cycle1"/>
    <dgm:cxn modelId="{2D7E595C-01C9-478C-9442-1ACD62C38289}" type="presParOf" srcId="{21678B3E-BCCF-4569-9B69-ABD1DB6C4D1D}" destId="{18EA92B5-866C-4925-8A60-31CA1EB1B50D}" srcOrd="3" destOrd="0" presId="urn:microsoft.com/office/officeart/2005/8/layout/cycle1"/>
    <dgm:cxn modelId="{64BF271C-908B-4A51-9FC0-9FB00F2E6AFD}" type="presParOf" srcId="{21678B3E-BCCF-4569-9B69-ABD1DB6C4D1D}" destId="{B16F5078-0D70-4557-A0D9-0432C9DED671}" srcOrd="4" destOrd="0" presId="urn:microsoft.com/office/officeart/2005/8/layout/cycle1"/>
    <dgm:cxn modelId="{553914F0-15FB-4EE3-A005-DF6EA60DE3BE}" type="presParOf" srcId="{21678B3E-BCCF-4569-9B69-ABD1DB6C4D1D}" destId="{F60F0243-6D6F-423F-8723-B1CD3473C7A0}" srcOrd="5" destOrd="0" presId="urn:microsoft.com/office/officeart/2005/8/layout/cycle1"/>
    <dgm:cxn modelId="{151511A9-847B-4AA9-9136-E83AAD191629}" type="presParOf" srcId="{21678B3E-BCCF-4569-9B69-ABD1DB6C4D1D}" destId="{A2E86A50-59A9-4C1C-B694-B2C3CF52189D}" srcOrd="6" destOrd="0" presId="urn:microsoft.com/office/officeart/2005/8/layout/cycle1"/>
    <dgm:cxn modelId="{8D071240-01BE-4A01-94E0-645797E79FC9}" type="presParOf" srcId="{21678B3E-BCCF-4569-9B69-ABD1DB6C4D1D}" destId="{E99ED0AC-4EC3-4B40-ADD6-29DEFFDF1394}" srcOrd="7" destOrd="0" presId="urn:microsoft.com/office/officeart/2005/8/layout/cycle1"/>
    <dgm:cxn modelId="{743CA020-BC08-47A7-9008-3072421E454C}" type="presParOf" srcId="{21678B3E-BCCF-4569-9B69-ABD1DB6C4D1D}" destId="{0F868AD7-9F91-4696-88BD-FD64EB02B2F6}" srcOrd="8" destOrd="0" presId="urn:microsoft.com/office/officeart/2005/8/layout/cycle1"/>
    <dgm:cxn modelId="{4CE7F08E-FF35-4548-B494-8C76EA43C960}" type="presParOf" srcId="{21678B3E-BCCF-4569-9B69-ABD1DB6C4D1D}" destId="{24F581D4-2350-4702-B778-65C745929CCF}" srcOrd="9" destOrd="0" presId="urn:microsoft.com/office/officeart/2005/8/layout/cycle1"/>
    <dgm:cxn modelId="{5F030ED0-BA8B-4CA4-A671-F0491F2E7059}" type="presParOf" srcId="{21678B3E-BCCF-4569-9B69-ABD1DB6C4D1D}" destId="{23591F54-8257-43BE-9022-1024A92B7B2F}" srcOrd="10" destOrd="0" presId="urn:microsoft.com/office/officeart/2005/8/layout/cycle1"/>
    <dgm:cxn modelId="{CBCC05E8-6D47-43FE-B4F1-712E470DC900}" type="presParOf" srcId="{21678B3E-BCCF-4569-9B69-ABD1DB6C4D1D}" destId="{D51648D4-08FF-446B-99B9-A6B727DAA03A}" srcOrd="11" destOrd="0" presId="urn:microsoft.com/office/officeart/2005/8/layout/cycle1"/>
    <dgm:cxn modelId="{0C1AC02F-8873-482E-9E42-31160AA537EA}" type="presParOf" srcId="{21678B3E-BCCF-4569-9B69-ABD1DB6C4D1D}" destId="{B29D9AC9-02B4-4BB8-A1BD-5CB348D423CF}" srcOrd="12" destOrd="0" presId="urn:microsoft.com/office/officeart/2005/8/layout/cycle1"/>
    <dgm:cxn modelId="{470F2393-C9D5-40C7-B36C-0B6ED5017161}" type="presParOf" srcId="{21678B3E-BCCF-4569-9B69-ABD1DB6C4D1D}" destId="{2973D791-5126-4AB3-9B32-169FFD96D4A7}" srcOrd="13" destOrd="0" presId="urn:microsoft.com/office/officeart/2005/8/layout/cycle1"/>
    <dgm:cxn modelId="{5A476629-8CB4-4745-BAD6-9D56E5F4F3E3}" type="presParOf" srcId="{21678B3E-BCCF-4569-9B69-ABD1DB6C4D1D}" destId="{FFF4FB1C-6D9D-42D3-88A6-C961F733C68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B630B-BAE1-4BF2-9846-F449460774C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EFEBE7-28DF-49F1-B3AA-A135217412D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4DB7360-8E10-4B93-AC9F-0834502793A9}" type="parTrans" cxnId="{0FBAF2C9-B09B-4D24-9B1B-91006E08980D}">
      <dgm:prSet/>
      <dgm:spPr/>
      <dgm:t>
        <a:bodyPr/>
        <a:lstStyle/>
        <a:p>
          <a:endParaRPr lang="ru-RU"/>
        </a:p>
      </dgm:t>
    </dgm:pt>
    <dgm:pt modelId="{98284090-F97B-4565-95FC-635682E9382C}" type="sibTrans" cxnId="{0FBAF2C9-B09B-4D24-9B1B-91006E08980D}">
      <dgm:prSet/>
      <dgm:spPr/>
      <dgm:t>
        <a:bodyPr/>
        <a:lstStyle/>
        <a:p>
          <a:endParaRPr lang="ru-RU"/>
        </a:p>
      </dgm:t>
    </dgm:pt>
    <dgm:pt modelId="{A20A154A-F1C7-43DF-A967-A7FB0BA895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В настоящее время полностью </a:t>
          </a:r>
          <a:r>
            <a:rPr lang="ru-RU" sz="1800" b="1" dirty="0" smtClean="0">
              <a:solidFill>
                <a:srgbClr val="0070C0"/>
              </a:solidFill>
            </a:rPr>
            <a:t>удалить ВИЧ из организма нельзя. </a:t>
          </a:r>
          <a:r>
            <a:rPr lang="ru-RU" sz="1800" b="1" dirty="0" smtClean="0">
              <a:solidFill>
                <a:srgbClr val="0070C0"/>
              </a:solidFill>
            </a:rPr>
            <a:t>Цель лечения – добиться снижения количества вируса  в крови и приостановить </a:t>
          </a:r>
          <a:r>
            <a:rPr lang="ru-RU" sz="1800" b="1" dirty="0" smtClean="0">
              <a:solidFill>
                <a:srgbClr val="0070C0"/>
              </a:solidFill>
            </a:rPr>
            <a:t>прогрессирование инфекции.</a:t>
          </a:r>
          <a:endParaRPr lang="ru-RU" sz="1800" b="1" dirty="0">
            <a:solidFill>
              <a:srgbClr val="0070C0"/>
            </a:solidFill>
          </a:endParaRPr>
        </a:p>
      </dgm:t>
    </dgm:pt>
    <dgm:pt modelId="{95DD2641-5D2D-4225-B8A7-8AB3F14C810D}" type="parTrans" cxnId="{18F33594-54BD-43D3-9407-4F16BF4A0E0B}">
      <dgm:prSet/>
      <dgm:spPr/>
      <dgm:t>
        <a:bodyPr/>
        <a:lstStyle/>
        <a:p>
          <a:endParaRPr lang="ru-RU"/>
        </a:p>
      </dgm:t>
    </dgm:pt>
    <dgm:pt modelId="{AF6D3CA2-9232-49D8-A807-E96D0A0BCC4E}" type="sibTrans" cxnId="{18F33594-54BD-43D3-9407-4F16BF4A0E0B}">
      <dgm:prSet/>
      <dgm:spPr/>
      <dgm:t>
        <a:bodyPr/>
        <a:lstStyle/>
        <a:p>
          <a:endParaRPr lang="ru-RU"/>
        </a:p>
      </dgm:t>
    </dgm:pt>
    <dgm:pt modelId="{FC7EBA4A-C05E-4D97-8EC8-782C27A2BFE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47604A2-ED6B-4A68-83A9-73E348E7C50E}" type="parTrans" cxnId="{163107E7-045C-48C8-BE0B-C72105DBA75A}">
      <dgm:prSet/>
      <dgm:spPr/>
      <dgm:t>
        <a:bodyPr/>
        <a:lstStyle/>
        <a:p>
          <a:endParaRPr lang="ru-RU"/>
        </a:p>
      </dgm:t>
    </dgm:pt>
    <dgm:pt modelId="{5D63B3F1-D215-40E5-8F67-2726533B2EE2}" type="sibTrans" cxnId="{163107E7-045C-48C8-BE0B-C72105DBA75A}">
      <dgm:prSet/>
      <dgm:spPr/>
      <dgm:t>
        <a:bodyPr/>
        <a:lstStyle/>
        <a:p>
          <a:endParaRPr lang="ru-RU"/>
        </a:p>
      </dgm:t>
    </dgm:pt>
    <dgm:pt modelId="{B605E030-05FA-46CD-86A1-69A13C2B92D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C00000"/>
              </a:solidFill>
            </a:rPr>
            <a:t>Лечение назначается пожизненно.  Прекращать приём препаратов нельзя. Если прекратить приём препаратов вирус начинает вновь  </a:t>
          </a:r>
          <a:r>
            <a:rPr lang="ru-RU" sz="1800" b="1" dirty="0" smtClean="0">
              <a:solidFill>
                <a:srgbClr val="C00000"/>
              </a:solidFill>
            </a:rPr>
            <a:t>размножаться и повреждать клетки иммунной системы.</a:t>
          </a:r>
          <a:endParaRPr lang="ru-RU" sz="1800" b="1" dirty="0" smtClean="0">
            <a:solidFill>
              <a:srgbClr val="C00000"/>
            </a:solidFill>
          </a:endParaRPr>
        </a:p>
      </dgm:t>
    </dgm:pt>
    <dgm:pt modelId="{993B868B-A5D6-449F-AAD4-D3A98B1351FD}" type="parTrans" cxnId="{2210DD83-6E30-460F-B7E9-A65DEFF84BB5}">
      <dgm:prSet/>
      <dgm:spPr/>
      <dgm:t>
        <a:bodyPr/>
        <a:lstStyle/>
        <a:p>
          <a:endParaRPr lang="ru-RU"/>
        </a:p>
      </dgm:t>
    </dgm:pt>
    <dgm:pt modelId="{1B47C7C3-3B6B-41A2-B32E-54BA45869D4D}" type="sibTrans" cxnId="{2210DD83-6E30-460F-B7E9-A65DEFF84BB5}">
      <dgm:prSet/>
      <dgm:spPr/>
      <dgm:t>
        <a:bodyPr/>
        <a:lstStyle/>
        <a:p>
          <a:endParaRPr lang="ru-RU"/>
        </a:p>
      </dgm:t>
    </dgm:pt>
    <dgm:pt modelId="{07869BB7-1FEB-46A2-B752-BA81BB422C7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8087CB1-2C47-45A2-995D-A49559CC4FB2}" type="parTrans" cxnId="{BFC5E6A9-0781-4C39-B108-92802E515018}">
      <dgm:prSet/>
      <dgm:spPr/>
      <dgm:t>
        <a:bodyPr/>
        <a:lstStyle/>
        <a:p>
          <a:endParaRPr lang="ru-RU"/>
        </a:p>
      </dgm:t>
    </dgm:pt>
    <dgm:pt modelId="{D75241CF-5859-48AC-AC74-B68D720D9C1F}" type="sibTrans" cxnId="{BFC5E6A9-0781-4C39-B108-92802E515018}">
      <dgm:prSet/>
      <dgm:spPr/>
      <dgm:t>
        <a:bodyPr/>
        <a:lstStyle/>
        <a:p>
          <a:endParaRPr lang="ru-RU"/>
        </a:p>
      </dgm:t>
    </dgm:pt>
    <dgm:pt modelId="{1649B535-3D1C-4019-9F78-C215AE2F60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Одновременно назначается сразу несколько препаратов , например 3 препарата. Разные препараты блокируют вирус на разных стадиях его жизненного цикла, препятствуя его размножению. При этом ВИЧ-инфекция оказывается  как бы «обезвреженной</a:t>
          </a:r>
          <a:r>
            <a:rPr lang="ru-RU" sz="1800" b="1" dirty="0" smtClean="0">
              <a:solidFill>
                <a:srgbClr val="7030A0"/>
              </a:solidFill>
            </a:rPr>
            <a:t>».</a:t>
          </a:r>
          <a:endParaRPr lang="ru-RU" sz="1800" b="1" dirty="0">
            <a:solidFill>
              <a:srgbClr val="7030A0"/>
            </a:solidFill>
          </a:endParaRPr>
        </a:p>
      </dgm:t>
    </dgm:pt>
    <dgm:pt modelId="{DA6895E6-BEFA-468B-AC19-647D02E0A6A4}" type="parTrans" cxnId="{9FAF8659-F129-4D82-A00C-8782C577A9A8}">
      <dgm:prSet/>
      <dgm:spPr/>
      <dgm:t>
        <a:bodyPr/>
        <a:lstStyle/>
        <a:p>
          <a:endParaRPr lang="ru-RU"/>
        </a:p>
      </dgm:t>
    </dgm:pt>
    <dgm:pt modelId="{61318953-00E4-4913-AFC8-DFE228797F8D}" type="sibTrans" cxnId="{9FAF8659-F129-4D82-A00C-8782C577A9A8}">
      <dgm:prSet/>
      <dgm:spPr/>
      <dgm:t>
        <a:bodyPr/>
        <a:lstStyle/>
        <a:p>
          <a:endParaRPr lang="ru-RU"/>
        </a:p>
      </dgm:t>
    </dgm:pt>
    <dgm:pt modelId="{8CCE9634-B7A8-4DBF-AC26-704AC8150288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D02F4FF-83AE-45F3-8C4A-CAC78BBB9D44}" type="parTrans" cxnId="{D6C75B40-EDA4-4464-AF1D-E8952430C04A}">
      <dgm:prSet/>
      <dgm:spPr/>
      <dgm:t>
        <a:bodyPr/>
        <a:lstStyle/>
        <a:p>
          <a:endParaRPr lang="ru-RU"/>
        </a:p>
      </dgm:t>
    </dgm:pt>
    <dgm:pt modelId="{625600EC-BCCB-449E-B0BF-013035455D53}" type="sibTrans" cxnId="{D6C75B40-EDA4-4464-AF1D-E8952430C04A}">
      <dgm:prSet/>
      <dgm:spPr/>
      <dgm:t>
        <a:bodyPr/>
        <a:lstStyle/>
        <a:p>
          <a:endParaRPr lang="ru-RU"/>
        </a:p>
      </dgm:t>
    </dgm:pt>
    <dgm:pt modelId="{EEDEB387-A6A4-4B3A-8822-1974B1FC7F1C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Важно своевременно выявить инфекцию и своевременно  начать лечение. Препараты выдаются пациентам бесплатно в инфекционных стационарах.</a:t>
          </a:r>
          <a:endParaRPr lang="ru-RU" sz="1800" b="1" dirty="0">
            <a:solidFill>
              <a:srgbClr val="C00000"/>
            </a:solidFill>
          </a:endParaRPr>
        </a:p>
      </dgm:t>
    </dgm:pt>
    <dgm:pt modelId="{EB029283-E863-430F-AB91-98684C9F2387}" type="parTrans" cxnId="{782B1448-4787-4826-80B2-26D03FE4A694}">
      <dgm:prSet/>
      <dgm:spPr/>
      <dgm:t>
        <a:bodyPr/>
        <a:lstStyle/>
        <a:p>
          <a:endParaRPr lang="ru-RU"/>
        </a:p>
      </dgm:t>
    </dgm:pt>
    <dgm:pt modelId="{193B6258-74A4-4F3F-BF2F-6FF0ECFE3CDA}" type="sibTrans" cxnId="{782B1448-4787-4826-80B2-26D03FE4A694}">
      <dgm:prSet/>
      <dgm:spPr/>
      <dgm:t>
        <a:bodyPr/>
        <a:lstStyle/>
        <a:p>
          <a:endParaRPr lang="ru-RU"/>
        </a:p>
      </dgm:t>
    </dgm:pt>
    <dgm:pt modelId="{66266138-8997-4721-B1FA-1D59E0EB5F6B}" type="pres">
      <dgm:prSet presAssocID="{7D8B630B-BAE1-4BF2-9846-F449460774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C077F1-C201-4EF2-9591-B02AD903A813}" type="pres">
      <dgm:prSet presAssocID="{43EFEBE7-28DF-49F1-B3AA-A135217412D0}" presName="composite" presStyleCnt="0"/>
      <dgm:spPr/>
    </dgm:pt>
    <dgm:pt modelId="{639F7F99-1207-4EA6-8A8F-6BB3406647DE}" type="pres">
      <dgm:prSet presAssocID="{43EFEBE7-28DF-49F1-B3AA-A135217412D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EA4E9-F532-49AA-8F9A-14FB63493194}" type="pres">
      <dgm:prSet presAssocID="{43EFEBE7-28DF-49F1-B3AA-A135217412D0}" presName="descendantText" presStyleLbl="alignAcc1" presStyleIdx="0" presStyleCnt="4" custScaleY="135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5BD64-15ED-4BC2-A4E9-3426B83CA765}" type="pres">
      <dgm:prSet presAssocID="{98284090-F97B-4565-95FC-635682E9382C}" presName="sp" presStyleCnt="0"/>
      <dgm:spPr/>
    </dgm:pt>
    <dgm:pt modelId="{898C50A0-B57C-43B6-BA4D-A276C674EB06}" type="pres">
      <dgm:prSet presAssocID="{FC7EBA4A-C05E-4D97-8EC8-782C27A2BFE4}" presName="composite" presStyleCnt="0"/>
      <dgm:spPr/>
    </dgm:pt>
    <dgm:pt modelId="{B097EFBB-757B-4950-AE1D-EAAAD1FE5676}" type="pres">
      <dgm:prSet presAssocID="{FC7EBA4A-C05E-4D97-8EC8-782C27A2BFE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B0DB2-AF5F-40FA-87E6-A29BD25E2500}" type="pres">
      <dgm:prSet presAssocID="{FC7EBA4A-C05E-4D97-8EC8-782C27A2BFE4}" presName="descendantText" presStyleLbl="alignAcc1" presStyleIdx="1" presStyleCnt="4" custScaleY="162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E7FC6-8F43-4010-9BBF-0605A5E69D13}" type="pres">
      <dgm:prSet presAssocID="{5D63B3F1-D215-40E5-8F67-2726533B2EE2}" presName="sp" presStyleCnt="0"/>
      <dgm:spPr/>
    </dgm:pt>
    <dgm:pt modelId="{D38A512B-BDE6-4391-9782-1E0E8AD11F25}" type="pres">
      <dgm:prSet presAssocID="{07869BB7-1FEB-46A2-B752-BA81BB422C79}" presName="composite" presStyleCnt="0"/>
      <dgm:spPr/>
    </dgm:pt>
    <dgm:pt modelId="{4F3DFB3B-4209-4AE8-9307-3540E3811D40}" type="pres">
      <dgm:prSet presAssocID="{07869BB7-1FEB-46A2-B752-BA81BB422C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769DD-B6CA-4EA7-B0F7-4C8C2A586546}" type="pres">
      <dgm:prSet presAssocID="{07869BB7-1FEB-46A2-B752-BA81BB422C79}" presName="descendantText" presStyleLbl="alignAcc1" presStyleIdx="2" presStyleCnt="4" custScaleY="21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AF33F-0CBE-4150-9F45-166BAB172585}" type="pres">
      <dgm:prSet presAssocID="{D75241CF-5859-48AC-AC74-B68D720D9C1F}" presName="sp" presStyleCnt="0"/>
      <dgm:spPr/>
    </dgm:pt>
    <dgm:pt modelId="{DB76A837-B423-46F6-9CCE-817AE8F0BF18}" type="pres">
      <dgm:prSet presAssocID="{8CCE9634-B7A8-4DBF-AC26-704AC8150288}" presName="composite" presStyleCnt="0"/>
      <dgm:spPr/>
    </dgm:pt>
    <dgm:pt modelId="{40694211-32FE-42A8-88A2-24313D6BD301}" type="pres">
      <dgm:prSet presAssocID="{8CCE9634-B7A8-4DBF-AC26-704AC815028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FF6C6-2E8C-40F8-B9EE-250A35DAACE8}" type="pres">
      <dgm:prSet presAssocID="{8CCE9634-B7A8-4DBF-AC26-704AC8150288}" presName="descendantText" presStyleLbl="alignAcc1" presStyleIdx="3" presStyleCnt="4" custScaleY="131513" custLinFactNeighborX="-778" custLinFactNeighborY="35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EB0880-4892-4944-BE8B-E4C9D5816297}" type="presOf" srcId="{43EFEBE7-28DF-49F1-B3AA-A135217412D0}" destId="{639F7F99-1207-4EA6-8A8F-6BB3406647DE}" srcOrd="0" destOrd="0" presId="urn:microsoft.com/office/officeart/2005/8/layout/chevron2"/>
    <dgm:cxn modelId="{E96FF23F-0129-4370-B0DE-226E3A09EB4A}" type="presOf" srcId="{B605E030-05FA-46CD-86A1-69A13C2B92D1}" destId="{A3FB0DB2-AF5F-40FA-87E6-A29BD25E2500}" srcOrd="0" destOrd="0" presId="urn:microsoft.com/office/officeart/2005/8/layout/chevron2"/>
    <dgm:cxn modelId="{439E3CD1-9A8D-4F95-B312-8081DE98EA8D}" type="presOf" srcId="{8CCE9634-B7A8-4DBF-AC26-704AC8150288}" destId="{40694211-32FE-42A8-88A2-24313D6BD301}" srcOrd="0" destOrd="0" presId="urn:microsoft.com/office/officeart/2005/8/layout/chevron2"/>
    <dgm:cxn modelId="{BFC5E6A9-0781-4C39-B108-92802E515018}" srcId="{7D8B630B-BAE1-4BF2-9846-F449460774C9}" destId="{07869BB7-1FEB-46A2-B752-BA81BB422C79}" srcOrd="2" destOrd="0" parTransId="{98087CB1-2C47-45A2-995D-A49559CC4FB2}" sibTransId="{D75241CF-5859-48AC-AC74-B68D720D9C1F}"/>
    <dgm:cxn modelId="{782B1448-4787-4826-80B2-26D03FE4A694}" srcId="{8CCE9634-B7A8-4DBF-AC26-704AC8150288}" destId="{EEDEB387-A6A4-4B3A-8822-1974B1FC7F1C}" srcOrd="0" destOrd="0" parTransId="{EB029283-E863-430F-AB91-98684C9F2387}" sibTransId="{193B6258-74A4-4F3F-BF2F-6FF0ECFE3CDA}"/>
    <dgm:cxn modelId="{2AA7DCA3-BAD1-41E7-8773-C28AE6D6008C}" type="presOf" srcId="{07869BB7-1FEB-46A2-B752-BA81BB422C79}" destId="{4F3DFB3B-4209-4AE8-9307-3540E3811D40}" srcOrd="0" destOrd="0" presId="urn:microsoft.com/office/officeart/2005/8/layout/chevron2"/>
    <dgm:cxn modelId="{124183C7-5D85-408A-BB11-DA287FDC5A77}" type="presOf" srcId="{FC7EBA4A-C05E-4D97-8EC8-782C27A2BFE4}" destId="{B097EFBB-757B-4950-AE1D-EAAAD1FE5676}" srcOrd="0" destOrd="0" presId="urn:microsoft.com/office/officeart/2005/8/layout/chevron2"/>
    <dgm:cxn modelId="{4DF10FF1-9D24-49B5-A8B6-612653E191A5}" type="presOf" srcId="{7D8B630B-BAE1-4BF2-9846-F449460774C9}" destId="{66266138-8997-4721-B1FA-1D59E0EB5F6B}" srcOrd="0" destOrd="0" presId="urn:microsoft.com/office/officeart/2005/8/layout/chevron2"/>
    <dgm:cxn modelId="{2210DD83-6E30-460F-B7E9-A65DEFF84BB5}" srcId="{FC7EBA4A-C05E-4D97-8EC8-782C27A2BFE4}" destId="{B605E030-05FA-46CD-86A1-69A13C2B92D1}" srcOrd="0" destOrd="0" parTransId="{993B868B-A5D6-449F-AAD4-D3A98B1351FD}" sibTransId="{1B47C7C3-3B6B-41A2-B32E-54BA45869D4D}"/>
    <dgm:cxn modelId="{0FBAF2C9-B09B-4D24-9B1B-91006E08980D}" srcId="{7D8B630B-BAE1-4BF2-9846-F449460774C9}" destId="{43EFEBE7-28DF-49F1-B3AA-A135217412D0}" srcOrd="0" destOrd="0" parTransId="{A4DB7360-8E10-4B93-AC9F-0834502793A9}" sibTransId="{98284090-F97B-4565-95FC-635682E9382C}"/>
    <dgm:cxn modelId="{163107E7-045C-48C8-BE0B-C72105DBA75A}" srcId="{7D8B630B-BAE1-4BF2-9846-F449460774C9}" destId="{FC7EBA4A-C05E-4D97-8EC8-782C27A2BFE4}" srcOrd="1" destOrd="0" parTransId="{047604A2-ED6B-4A68-83A9-73E348E7C50E}" sibTransId="{5D63B3F1-D215-40E5-8F67-2726533B2EE2}"/>
    <dgm:cxn modelId="{18F33594-54BD-43D3-9407-4F16BF4A0E0B}" srcId="{43EFEBE7-28DF-49F1-B3AA-A135217412D0}" destId="{A20A154A-F1C7-43DF-A967-A7FB0BA8958E}" srcOrd="0" destOrd="0" parTransId="{95DD2641-5D2D-4225-B8A7-8AB3F14C810D}" sibTransId="{AF6D3CA2-9232-49D8-A807-E96D0A0BCC4E}"/>
    <dgm:cxn modelId="{D6C75B40-EDA4-4464-AF1D-E8952430C04A}" srcId="{7D8B630B-BAE1-4BF2-9846-F449460774C9}" destId="{8CCE9634-B7A8-4DBF-AC26-704AC8150288}" srcOrd="3" destOrd="0" parTransId="{FD02F4FF-83AE-45F3-8C4A-CAC78BBB9D44}" sibTransId="{625600EC-BCCB-449E-B0BF-013035455D53}"/>
    <dgm:cxn modelId="{7FF13C1B-2FA1-4176-B6D3-24842DC67E7F}" type="presOf" srcId="{EEDEB387-A6A4-4B3A-8822-1974B1FC7F1C}" destId="{D94FF6C6-2E8C-40F8-B9EE-250A35DAACE8}" srcOrd="0" destOrd="0" presId="urn:microsoft.com/office/officeart/2005/8/layout/chevron2"/>
    <dgm:cxn modelId="{9FAF8659-F129-4D82-A00C-8782C577A9A8}" srcId="{07869BB7-1FEB-46A2-B752-BA81BB422C79}" destId="{1649B535-3D1C-4019-9F78-C215AE2F60B2}" srcOrd="0" destOrd="0" parTransId="{DA6895E6-BEFA-468B-AC19-647D02E0A6A4}" sibTransId="{61318953-00E4-4913-AFC8-DFE228797F8D}"/>
    <dgm:cxn modelId="{9F580A96-A1F2-432C-A947-0D6DC8AF32CD}" type="presOf" srcId="{A20A154A-F1C7-43DF-A967-A7FB0BA8958E}" destId="{AAEEA4E9-F532-49AA-8F9A-14FB63493194}" srcOrd="0" destOrd="0" presId="urn:microsoft.com/office/officeart/2005/8/layout/chevron2"/>
    <dgm:cxn modelId="{7602114E-51F0-454D-B5F7-1BBFC4919081}" type="presOf" srcId="{1649B535-3D1C-4019-9F78-C215AE2F60B2}" destId="{ED4769DD-B6CA-4EA7-B0F7-4C8C2A586546}" srcOrd="0" destOrd="0" presId="urn:microsoft.com/office/officeart/2005/8/layout/chevron2"/>
    <dgm:cxn modelId="{AA355614-B5F0-4892-98DC-777F36DCF68C}" type="presParOf" srcId="{66266138-8997-4721-B1FA-1D59E0EB5F6B}" destId="{3FC077F1-C201-4EF2-9591-B02AD903A813}" srcOrd="0" destOrd="0" presId="urn:microsoft.com/office/officeart/2005/8/layout/chevron2"/>
    <dgm:cxn modelId="{E90301B5-517E-42C0-BED1-D0C4EF658D73}" type="presParOf" srcId="{3FC077F1-C201-4EF2-9591-B02AD903A813}" destId="{639F7F99-1207-4EA6-8A8F-6BB3406647DE}" srcOrd="0" destOrd="0" presId="urn:microsoft.com/office/officeart/2005/8/layout/chevron2"/>
    <dgm:cxn modelId="{8A0D2467-DB77-48DE-BA21-60B5499EE74A}" type="presParOf" srcId="{3FC077F1-C201-4EF2-9591-B02AD903A813}" destId="{AAEEA4E9-F532-49AA-8F9A-14FB63493194}" srcOrd="1" destOrd="0" presId="urn:microsoft.com/office/officeart/2005/8/layout/chevron2"/>
    <dgm:cxn modelId="{D0021FE6-27EB-47AF-B0E5-1C0757B7FEA7}" type="presParOf" srcId="{66266138-8997-4721-B1FA-1D59E0EB5F6B}" destId="{8E95BD64-15ED-4BC2-A4E9-3426B83CA765}" srcOrd="1" destOrd="0" presId="urn:microsoft.com/office/officeart/2005/8/layout/chevron2"/>
    <dgm:cxn modelId="{719EF6EF-E0C2-4837-B1AE-E5F680864A2E}" type="presParOf" srcId="{66266138-8997-4721-B1FA-1D59E0EB5F6B}" destId="{898C50A0-B57C-43B6-BA4D-A276C674EB06}" srcOrd="2" destOrd="0" presId="urn:microsoft.com/office/officeart/2005/8/layout/chevron2"/>
    <dgm:cxn modelId="{34A3D38D-7D2F-4412-8410-D51B0FA69695}" type="presParOf" srcId="{898C50A0-B57C-43B6-BA4D-A276C674EB06}" destId="{B097EFBB-757B-4950-AE1D-EAAAD1FE5676}" srcOrd="0" destOrd="0" presId="urn:microsoft.com/office/officeart/2005/8/layout/chevron2"/>
    <dgm:cxn modelId="{33E1E9AE-3634-4155-91FB-520E85C0CD61}" type="presParOf" srcId="{898C50A0-B57C-43B6-BA4D-A276C674EB06}" destId="{A3FB0DB2-AF5F-40FA-87E6-A29BD25E2500}" srcOrd="1" destOrd="0" presId="urn:microsoft.com/office/officeart/2005/8/layout/chevron2"/>
    <dgm:cxn modelId="{C7E2D75E-F6A5-409B-B12D-603333BCD783}" type="presParOf" srcId="{66266138-8997-4721-B1FA-1D59E0EB5F6B}" destId="{0F9E7FC6-8F43-4010-9BBF-0605A5E69D13}" srcOrd="3" destOrd="0" presId="urn:microsoft.com/office/officeart/2005/8/layout/chevron2"/>
    <dgm:cxn modelId="{1EB4577F-41CA-46AE-B253-29CB443240E7}" type="presParOf" srcId="{66266138-8997-4721-B1FA-1D59E0EB5F6B}" destId="{D38A512B-BDE6-4391-9782-1E0E8AD11F25}" srcOrd="4" destOrd="0" presId="urn:microsoft.com/office/officeart/2005/8/layout/chevron2"/>
    <dgm:cxn modelId="{A00E0747-9DFC-452B-9ED4-F59D05B03918}" type="presParOf" srcId="{D38A512B-BDE6-4391-9782-1E0E8AD11F25}" destId="{4F3DFB3B-4209-4AE8-9307-3540E3811D40}" srcOrd="0" destOrd="0" presId="urn:microsoft.com/office/officeart/2005/8/layout/chevron2"/>
    <dgm:cxn modelId="{26FAD22B-A373-458D-87B1-8054E63826CE}" type="presParOf" srcId="{D38A512B-BDE6-4391-9782-1E0E8AD11F25}" destId="{ED4769DD-B6CA-4EA7-B0F7-4C8C2A586546}" srcOrd="1" destOrd="0" presId="urn:microsoft.com/office/officeart/2005/8/layout/chevron2"/>
    <dgm:cxn modelId="{CFCCE9EF-AF59-4D45-993D-D9B6235050BB}" type="presParOf" srcId="{66266138-8997-4721-B1FA-1D59E0EB5F6B}" destId="{B32AF33F-0CBE-4150-9F45-166BAB172585}" srcOrd="5" destOrd="0" presId="urn:microsoft.com/office/officeart/2005/8/layout/chevron2"/>
    <dgm:cxn modelId="{BFA4DD8C-8AF6-4614-9C2F-7A0295FB2994}" type="presParOf" srcId="{66266138-8997-4721-B1FA-1D59E0EB5F6B}" destId="{DB76A837-B423-46F6-9CCE-817AE8F0BF18}" srcOrd="6" destOrd="0" presId="urn:microsoft.com/office/officeart/2005/8/layout/chevron2"/>
    <dgm:cxn modelId="{1EE07D8D-1957-4EFC-AFE0-44F6FA766E41}" type="presParOf" srcId="{DB76A837-B423-46F6-9CCE-817AE8F0BF18}" destId="{40694211-32FE-42A8-88A2-24313D6BD301}" srcOrd="0" destOrd="0" presId="urn:microsoft.com/office/officeart/2005/8/layout/chevron2"/>
    <dgm:cxn modelId="{BAC1DDC9-8D11-410A-B4EE-F2CD7F214549}" type="presParOf" srcId="{DB76A837-B423-46F6-9CCE-817AE8F0BF18}" destId="{D94FF6C6-2E8C-40F8-B9EE-250A35DAAC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610648-08F3-479C-B69A-638559CC8816}">
      <dsp:nvSpPr>
        <dsp:cNvPr id="0" name=""/>
        <dsp:cNvSpPr/>
      </dsp:nvSpPr>
      <dsp:spPr>
        <a:xfrm>
          <a:off x="1832609" y="1716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2609" y="17165"/>
        <a:ext cx="565193" cy="565193"/>
      </dsp:txXfrm>
    </dsp:sp>
    <dsp:sp modelId="{E81F382E-B16D-48B0-8E3C-5BD858CC5F89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21294249"/>
            <a:gd name="adj4" fmla="val 1976535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F5078-0D70-4557-A0D9-0432C9DED671}">
      <dsp:nvSpPr>
        <dsp:cNvPr id="0" name=""/>
        <dsp:cNvSpPr/>
      </dsp:nvSpPr>
      <dsp:spPr>
        <a:xfrm>
          <a:off x="2174447" y="106923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74447" y="1069235"/>
        <a:ext cx="565193" cy="565193"/>
      </dsp:txXfrm>
    </dsp:sp>
    <dsp:sp modelId="{F60F0243-6D6F-423F-8723-B1CD3473C7A0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4015742"/>
            <a:gd name="adj4" fmla="val 225247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ED0AC-4EC3-4B40-ADD6-29DEFFDF1394}">
      <dsp:nvSpPr>
        <dsp:cNvPr id="0" name=""/>
        <dsp:cNvSpPr/>
      </dsp:nvSpPr>
      <dsp:spPr>
        <a:xfrm>
          <a:off x="1279503" y="1719450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9503" y="1719450"/>
        <a:ext cx="565193" cy="565193"/>
      </dsp:txXfrm>
    </dsp:sp>
    <dsp:sp modelId="{0F868AD7-9F91-4696-88BD-FD64EB02B2F6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8211860"/>
            <a:gd name="adj4" fmla="val 6448592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91F54-8257-43BE-9022-1024A92B7B2F}">
      <dsp:nvSpPr>
        <dsp:cNvPr id="0" name=""/>
        <dsp:cNvSpPr/>
      </dsp:nvSpPr>
      <dsp:spPr>
        <a:xfrm>
          <a:off x="384559" y="106923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u="none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400" u="none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559" y="1069235"/>
        <a:ext cx="565193" cy="565193"/>
      </dsp:txXfrm>
    </dsp:sp>
    <dsp:sp modelId="{D51648D4-08FF-446B-99B9-A6B727DAA03A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12298978"/>
            <a:gd name="adj4" fmla="val 1077008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3D791-5126-4AB3-9B32-169FFD96D4A7}">
      <dsp:nvSpPr>
        <dsp:cNvPr id="0" name=""/>
        <dsp:cNvSpPr/>
      </dsp:nvSpPr>
      <dsp:spPr>
        <a:xfrm>
          <a:off x="726397" y="17165"/>
          <a:ext cx="565193" cy="56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3400" kern="1200" dirty="0">
            <a:solidFill>
              <a:srgbClr val="66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397" y="17165"/>
        <a:ext cx="565193" cy="565193"/>
      </dsp:txXfrm>
    </dsp:sp>
    <dsp:sp modelId="{FFF4FB1C-6D9D-42D3-88A6-C961F733C682}">
      <dsp:nvSpPr>
        <dsp:cNvPr id="0" name=""/>
        <dsp:cNvSpPr/>
      </dsp:nvSpPr>
      <dsp:spPr>
        <a:xfrm>
          <a:off x="501702" y="649"/>
          <a:ext cx="2120794" cy="2120794"/>
        </a:xfrm>
        <a:prstGeom prst="circularArrow">
          <a:avLst>
            <a:gd name="adj1" fmla="val 5197"/>
            <a:gd name="adj2" fmla="val 335666"/>
            <a:gd name="adj3" fmla="val 16866727"/>
            <a:gd name="adj4" fmla="val 1519760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F7F99-1207-4EA6-8A8F-6BB3406647DE}">
      <dsp:nvSpPr>
        <dsp:cNvPr id="0" name=""/>
        <dsp:cNvSpPr/>
      </dsp:nvSpPr>
      <dsp:spPr>
        <a:xfrm rot="5400000">
          <a:off x="-187658" y="452227"/>
          <a:ext cx="1251054" cy="8757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5400000">
        <a:off x="-187658" y="452227"/>
        <a:ext cx="1251054" cy="875737"/>
      </dsp:txXfrm>
    </dsp:sp>
    <dsp:sp modelId="{AAEEA4E9-F532-49AA-8F9A-14FB63493194}">
      <dsp:nvSpPr>
        <dsp:cNvPr id="0" name=""/>
        <dsp:cNvSpPr/>
      </dsp:nvSpPr>
      <dsp:spPr>
        <a:xfrm rot="5400000">
          <a:off x="4116662" y="-3120069"/>
          <a:ext cx="1100613" cy="7582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</a:rPr>
            <a:t>В настоящее время полностью </a:t>
          </a:r>
          <a:r>
            <a:rPr lang="ru-RU" sz="1800" b="1" kern="1200" dirty="0" smtClean="0">
              <a:solidFill>
                <a:srgbClr val="0070C0"/>
              </a:solidFill>
            </a:rPr>
            <a:t>удалить ВИЧ из организма нельзя. </a:t>
          </a:r>
          <a:r>
            <a:rPr lang="ru-RU" sz="1800" b="1" kern="1200" dirty="0" smtClean="0">
              <a:solidFill>
                <a:srgbClr val="0070C0"/>
              </a:solidFill>
            </a:rPr>
            <a:t>Цель лечения – добиться снижения количества вируса  в крови и приостановить </a:t>
          </a:r>
          <a:r>
            <a:rPr lang="ru-RU" sz="1800" b="1" kern="1200" dirty="0" smtClean="0">
              <a:solidFill>
                <a:srgbClr val="0070C0"/>
              </a:solidFill>
            </a:rPr>
            <a:t>прогрессирование инфекции.</a:t>
          </a:r>
          <a:endParaRPr lang="ru-RU" sz="1800" b="1" kern="1200" dirty="0">
            <a:solidFill>
              <a:srgbClr val="0070C0"/>
            </a:solidFill>
          </a:endParaRPr>
        </a:p>
      </dsp:txBody>
      <dsp:txXfrm rot="5400000">
        <a:off x="4116662" y="-3120069"/>
        <a:ext cx="1100613" cy="7582462"/>
      </dsp:txXfrm>
    </dsp:sp>
    <dsp:sp modelId="{B097EFBB-757B-4950-AE1D-EAAAD1FE5676}">
      <dsp:nvSpPr>
        <dsp:cNvPr id="0" name=""/>
        <dsp:cNvSpPr/>
      </dsp:nvSpPr>
      <dsp:spPr>
        <a:xfrm rot="5400000">
          <a:off x="-187658" y="1844802"/>
          <a:ext cx="1251054" cy="875737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5400000">
        <a:off x="-187658" y="1844802"/>
        <a:ext cx="1251054" cy="875737"/>
      </dsp:txXfrm>
    </dsp:sp>
    <dsp:sp modelId="{A3FB0DB2-AF5F-40FA-87E6-A29BD25E2500}">
      <dsp:nvSpPr>
        <dsp:cNvPr id="0" name=""/>
        <dsp:cNvSpPr/>
      </dsp:nvSpPr>
      <dsp:spPr>
        <a:xfrm rot="5400000">
          <a:off x="4006101" y="-1727494"/>
          <a:ext cx="1321734" cy="7582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rgbClr val="C00000"/>
              </a:solidFill>
            </a:rPr>
            <a:t>Лечение назначается пожизненно.  Прекращать приём препаратов нельзя. Если прекратить приём препаратов вирус начинает вновь  </a:t>
          </a:r>
          <a:r>
            <a:rPr lang="ru-RU" sz="1800" b="1" kern="1200" dirty="0" smtClean="0">
              <a:solidFill>
                <a:srgbClr val="C00000"/>
              </a:solidFill>
            </a:rPr>
            <a:t>размножаться и повреждать клетки иммунной системы.</a:t>
          </a:r>
          <a:endParaRPr lang="ru-RU" sz="1800" b="1" kern="1200" dirty="0" smtClean="0">
            <a:solidFill>
              <a:srgbClr val="C00000"/>
            </a:solidFill>
          </a:endParaRPr>
        </a:p>
      </dsp:txBody>
      <dsp:txXfrm rot="5400000">
        <a:off x="4006101" y="-1727494"/>
        <a:ext cx="1321734" cy="7582462"/>
      </dsp:txXfrm>
    </dsp:sp>
    <dsp:sp modelId="{4F3DFB3B-4209-4AE8-9307-3540E3811D40}">
      <dsp:nvSpPr>
        <dsp:cNvPr id="0" name=""/>
        <dsp:cNvSpPr/>
      </dsp:nvSpPr>
      <dsp:spPr>
        <a:xfrm rot="5400000">
          <a:off x="-187658" y="3456945"/>
          <a:ext cx="1251054" cy="875737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5400000">
        <a:off x="-187658" y="3456945"/>
        <a:ext cx="1251054" cy="875737"/>
      </dsp:txXfrm>
    </dsp:sp>
    <dsp:sp modelId="{ED4769DD-B6CA-4EA7-B0F7-4C8C2A586546}">
      <dsp:nvSpPr>
        <dsp:cNvPr id="0" name=""/>
        <dsp:cNvSpPr/>
      </dsp:nvSpPr>
      <dsp:spPr>
        <a:xfrm rot="5400000">
          <a:off x="3786533" y="-115351"/>
          <a:ext cx="1760871" cy="7582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Одновременно назначается сразу несколько препаратов , например 3 препарата. Разные препараты блокируют вирус на разных стадиях его жизненного цикла, препятствуя его размножению. При этом ВИЧ-инфекция оказывается  как бы «обезвреженной</a:t>
          </a:r>
          <a:r>
            <a:rPr lang="ru-RU" sz="1800" b="1" kern="1200" dirty="0" smtClean="0">
              <a:solidFill>
                <a:srgbClr val="7030A0"/>
              </a:solidFill>
            </a:rPr>
            <a:t>».</a:t>
          </a:r>
          <a:endParaRPr lang="ru-RU" sz="1800" b="1" kern="1200" dirty="0">
            <a:solidFill>
              <a:srgbClr val="7030A0"/>
            </a:solidFill>
          </a:endParaRPr>
        </a:p>
      </dsp:txBody>
      <dsp:txXfrm rot="5400000">
        <a:off x="3786533" y="-115351"/>
        <a:ext cx="1760871" cy="7582462"/>
      </dsp:txXfrm>
    </dsp:sp>
    <dsp:sp modelId="{40694211-32FE-42A8-88A2-24313D6BD301}">
      <dsp:nvSpPr>
        <dsp:cNvPr id="0" name=""/>
        <dsp:cNvSpPr/>
      </dsp:nvSpPr>
      <dsp:spPr>
        <a:xfrm rot="5400000">
          <a:off x="-187658" y="4759349"/>
          <a:ext cx="1251054" cy="87573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5400000">
        <a:off x="-187658" y="4759349"/>
        <a:ext cx="1251054" cy="875737"/>
      </dsp:txXfrm>
    </dsp:sp>
    <dsp:sp modelId="{D94FF6C6-2E8C-40F8-B9EE-250A35DAACE8}">
      <dsp:nvSpPr>
        <dsp:cNvPr id="0" name=""/>
        <dsp:cNvSpPr/>
      </dsp:nvSpPr>
      <dsp:spPr>
        <a:xfrm rot="5400000">
          <a:off x="4073255" y="1479425"/>
          <a:ext cx="1069444" cy="7582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</a:rPr>
            <a:t>Важно своевременно выявить инфекцию и своевременно  начать лечение. Препараты выдаются пациентам бесплатно в инфекционных стационарах.</a:t>
          </a:r>
          <a:endParaRPr lang="ru-RU" sz="1800" b="1" kern="1200" dirty="0">
            <a:solidFill>
              <a:srgbClr val="C00000"/>
            </a:solidFill>
          </a:endParaRPr>
        </a:p>
      </dsp:txBody>
      <dsp:txXfrm rot="5400000">
        <a:off x="4073255" y="1479425"/>
        <a:ext cx="1069444" cy="758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16FB-06AA-4C49-809A-2D16746EC1F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71B8-9516-433E-9523-0472353D4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Дорогие друзья!</a:t>
            </a:r>
            <a:r>
              <a:rPr lang="ru-RU" baseline="0" dirty="0" smtClean="0"/>
              <a:t> Сегодня мы с Вами хотели бы обсудить очень важную тему. Как Вы думаете какую? Учитывая, что Вы уже достигли такого периода в своей жизни, как подростковый или переходный возраст, мы хотели бы Вам рассказать о том как сделать самые лучшие годы Вашей жизни, годы Вашей юности безопасными, о том как защитить себя от проблем совсем уже не детских... Мы поговорим  с Вами о профилактике одной из серьёзнейших инфекций – ВИЧ-инфекции.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Рискуют</a:t>
            </a:r>
            <a:r>
              <a:rPr lang="ru-RU" baseline="0" dirty="0" smtClean="0"/>
              <a:t> люди, которые употребляют наркотики, рано начинают вступать в половые отношения и имеют много половых партнёров.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Ваня</a:t>
            </a:r>
            <a:r>
              <a:rPr lang="ru-RU" baseline="0" dirty="0" smtClean="0"/>
              <a:t> +(Таня, Маша, Оля, Ира, Аня)  = высокий риск инфицирования ВИЧ.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ВИЧ</a:t>
            </a:r>
            <a:r>
              <a:rPr lang="ru-RU" baseline="0" dirty="0" smtClean="0"/>
              <a:t> </a:t>
            </a:r>
            <a:r>
              <a:rPr lang="ru-RU" b="1" u="sng" baseline="0" dirty="0" smtClean="0"/>
              <a:t>не передаётся</a:t>
            </a:r>
            <a:r>
              <a:rPr lang="ru-RU" baseline="0" dirty="0" smtClean="0"/>
              <a:t>: </a:t>
            </a:r>
            <a:r>
              <a:rPr lang="ru-RU" dirty="0" smtClean="0"/>
              <a:t>при укусах насекомых (не размножается в организме комара, на хоботке комара не поместится необходимая инфицирующая</a:t>
            </a:r>
            <a:r>
              <a:rPr lang="ru-RU" baseline="0" dirty="0" smtClean="0"/>
              <a:t> доза вируса), </a:t>
            </a:r>
            <a:r>
              <a:rPr lang="ru-RU" dirty="0" smtClean="0"/>
              <a:t>от домашних животных, при посещении бассейна, при общепринятых формах приветствий (рукопожатиях, дружеских поцелуях, объятиях), через посуду, бельё, в общественном транспорте.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защитить себя от ВИЧ-инфекции? </a:t>
            </a:r>
          </a:p>
          <a:p>
            <a:pPr marL="228600" indent="-228600">
              <a:buAutoNum type="arabicPeriod"/>
            </a:pPr>
            <a:r>
              <a:rPr lang="ru-RU" dirty="0" smtClean="0"/>
              <a:t>Ответственно относиться к своему здоровью</a:t>
            </a:r>
          </a:p>
          <a:p>
            <a:pPr marL="228600" indent="-228600">
              <a:buAutoNum type="arabicPeriod"/>
            </a:pPr>
            <a:r>
              <a:rPr lang="ru-RU" dirty="0" smtClean="0"/>
              <a:t>Не употреблять наркотики</a:t>
            </a:r>
          </a:p>
          <a:p>
            <a:pPr marL="228600" indent="-228600">
              <a:buAutoNum type="arabicPeriod"/>
            </a:pPr>
            <a:r>
              <a:rPr lang="ru-RU" dirty="0" smtClean="0"/>
              <a:t>Воздержаться от ранних и случайных половых отношений</a:t>
            </a:r>
          </a:p>
          <a:p>
            <a:pPr marL="228600" indent="-228600">
              <a:buAutoNum type="arabicPeriod"/>
            </a:pPr>
            <a:r>
              <a:rPr lang="ru-RU" dirty="0" smtClean="0"/>
              <a:t>Избегать драк, чтобы предотвратить попадание заражённой крови в </a:t>
            </a:r>
            <a:r>
              <a:rPr lang="ru-RU" dirty="0" err="1" smtClean="0"/>
              <a:t>товй</a:t>
            </a:r>
            <a:r>
              <a:rPr lang="ru-RU" dirty="0" smtClean="0"/>
              <a:t> организм через повреждённые кожные покровы.</a:t>
            </a:r>
          </a:p>
          <a:p>
            <a:pPr marL="228600" indent="-228600">
              <a:buAutoNum type="arabicPeriod"/>
            </a:pPr>
            <a:r>
              <a:rPr lang="ru-RU" dirty="0" smtClean="0"/>
              <a:t>Не прикасаться к иглам и другим острым предметам на улице (лезвиям, бритвам и т.п.), так как на них могут быть остатки заражённой крови.</a:t>
            </a:r>
          </a:p>
          <a:p>
            <a:pPr marL="228600" indent="-228600">
              <a:buAutoNum type="arabicPeriod"/>
            </a:pPr>
            <a:r>
              <a:rPr lang="ru-RU" dirty="0" smtClean="0"/>
              <a:t>Всегда</a:t>
            </a:r>
            <a:r>
              <a:rPr lang="ru-RU" baseline="0" dirty="0" smtClean="0"/>
              <a:t> использовать индивидуальные предметы личной гигиены (зубные щётки, бритвы, маникюрные принадлежности).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происходит выявление ВИЧ-инфекции?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/>
              <a:t>Любой человек может пройти добровольное обследование на ВИЧ (тестирование) по желанию.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Врач может назначить обследование на ВИЧ-инфекцию по клиническим  показаниям – при наличии подозрительных симптомов (частые ангины, пневмонии, специфические кожные заболевания,  длительное нарушение пищеварения,  выраженная потеря массы тела  и другие  симптомы.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Все беременные женщины проходят обследование  2 раза во время беременности (при постановке на учёт   и в 28-30 недель беременности).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Все медицинские работники, контактирующие с кровью, проходят обследование 1 раз в год.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 обязательных условия при проведении тестирования на ВИЧ:</a:t>
            </a:r>
          </a:p>
          <a:p>
            <a:pPr lvl="0"/>
            <a:r>
              <a:rPr lang="ru-RU" b="1" u="sng" dirty="0" smtClean="0"/>
              <a:t>Согласие</a:t>
            </a:r>
            <a:r>
              <a:rPr lang="ru-RU" dirty="0" smtClean="0"/>
              <a:t> пациента на основе полной информации</a:t>
            </a:r>
          </a:p>
          <a:p>
            <a:pPr lvl="0"/>
            <a:r>
              <a:rPr lang="ru-RU" dirty="0" smtClean="0"/>
              <a:t>Соблюдение </a:t>
            </a:r>
            <a:r>
              <a:rPr lang="ru-RU" b="1" u="sng" dirty="0" smtClean="0"/>
              <a:t>конфиденциальности</a:t>
            </a:r>
            <a:r>
              <a:rPr lang="ru-RU" dirty="0" smtClean="0"/>
              <a:t> </a:t>
            </a:r>
            <a:r>
              <a:rPr lang="ru-RU" sz="1000" dirty="0" smtClean="0"/>
              <a:t>(медработники, проводящие тест на ВИЧ, обязаны сохранять результаты теста в тайне)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 err="1" smtClean="0"/>
              <a:t>дотестового</a:t>
            </a:r>
            <a:r>
              <a:rPr lang="ru-RU" dirty="0" smtClean="0"/>
              <a:t> и </a:t>
            </a:r>
            <a:r>
              <a:rPr lang="ru-RU" dirty="0" err="1" smtClean="0"/>
              <a:t>послетестового</a:t>
            </a:r>
            <a:r>
              <a:rPr lang="ru-RU" dirty="0" smtClean="0"/>
              <a:t> </a:t>
            </a:r>
            <a:r>
              <a:rPr lang="ru-RU" b="1" u="sng" dirty="0" smtClean="0"/>
              <a:t>консультирования</a:t>
            </a:r>
            <a:r>
              <a:rPr lang="ru-RU" dirty="0" smtClean="0"/>
              <a:t> медицинскими работниками.</a:t>
            </a:r>
            <a:r>
              <a:rPr lang="ru-RU" i="1" dirty="0" smtClean="0"/>
              <a:t>  </a:t>
            </a:r>
            <a:r>
              <a:rPr lang="ru-RU" dirty="0" smtClean="0"/>
              <a:t>Во время консультирования медработник рассказывает о ВИЧ-инфекции, о рисках инфицирования, о трактовке результатов обследования,  обучает безопасному поведению.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соответствии с законом </a:t>
            </a:r>
            <a:r>
              <a:rPr lang="ru-RU" sz="1200" dirty="0" smtClean="0">
                <a:solidFill>
                  <a:srgbClr val="FF0000"/>
                </a:solidFill>
              </a:rPr>
              <a:t>РЕСПУБЛИКИ БЕЛАРУСЬ </a:t>
            </a:r>
            <a:r>
              <a:rPr lang="ru-RU" sz="1200" dirty="0" smtClean="0"/>
              <a:t>18 июня 1993 г. № 2435-XII О здравоохранении (Изменения и дополнения: Закон Республики Беларусь от 16 июня 2014 г. № 164-З)  </a:t>
            </a:r>
            <a:r>
              <a:rPr lang="ru-RU" dirty="0" smtClean="0"/>
              <a:t>несовершеннолетние в возрасте </a:t>
            </a:r>
            <a:r>
              <a:rPr lang="ru-RU" dirty="0" smtClean="0">
                <a:solidFill>
                  <a:srgbClr val="FF0000"/>
                </a:solidFill>
              </a:rPr>
              <a:t>от четырнадцати</a:t>
            </a:r>
            <a:r>
              <a:rPr lang="ru-RU" dirty="0" smtClean="0"/>
              <a:t> до восемнадцати лет </a:t>
            </a:r>
            <a:r>
              <a:rPr lang="ru-RU" dirty="0" smtClean="0">
                <a:solidFill>
                  <a:srgbClr val="FF0000"/>
                </a:solidFill>
              </a:rPr>
              <a:t>имеют право самостоятельно давать согласие на простое медицинское вмешательство.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ТЕСТИРВАНИЯ НА ВИЧ. </a:t>
            </a:r>
            <a:r>
              <a:rPr lang="ru-RU" sz="1200" dirty="0" smtClean="0"/>
              <a:t>Для получения достоверного результата  лучше всего пройти обследование на ВИЧ через 3-6 месяцев после рискованной ситуации , т.к. маркёры  ВИЧ - антитела к вирусу -  появляются  в крови не сразу, а в течение 3-х месяцев после  инфицирования.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ГДЕ ПРОВОДИТСЯ ТЕСТИРОВАНИЕ НА ВИЧ?</a:t>
            </a:r>
          </a:p>
          <a:p>
            <a:pPr lvl="0"/>
            <a:r>
              <a:rPr lang="ru-RU" dirty="0" smtClean="0"/>
              <a:t>бесплатно в любой поликлинике в процедурном кабинете</a:t>
            </a:r>
          </a:p>
          <a:p>
            <a:pPr lvl="0"/>
            <a:r>
              <a:rPr lang="ru-RU" dirty="0" smtClean="0"/>
              <a:t>бесплатно в отделе профилактики ВИЧ/СПИД ГУ «Республиканский центр гигиены, эпидемиологии и общественного   здоровья», расположенном по адресу: г. Минск, ул.К. Цеткин,4 (3 этаж, каб.301)</a:t>
            </a:r>
          </a:p>
          <a:p>
            <a:pPr lvl="0"/>
            <a:r>
              <a:rPr lang="ru-RU" dirty="0" smtClean="0"/>
              <a:t>Минском городском и областном кожно-венерологических диспансерах,</a:t>
            </a:r>
          </a:p>
          <a:p>
            <a:pPr lvl="0"/>
            <a:r>
              <a:rPr lang="ru-RU" dirty="0" smtClean="0"/>
              <a:t>Городском и областном наркологических диспансерах,</a:t>
            </a:r>
          </a:p>
          <a:p>
            <a:pPr lvl="0"/>
            <a:r>
              <a:rPr lang="ru-RU" dirty="0" smtClean="0"/>
              <a:t>на платных условиях в частных медицинских центрах.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Получить консультацию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вопросам сохранения здоровья, безопасного сексуального поведения, профилактики ИППП,  вредных привычек, а также консультацию по вопросам профилактики стрессов, преодолению кризисных ситуаций для подростков можно в центрах, дружественным подросткам.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Наш мир населён различными микроорганизмами. Многие вирусы вызывают серьёзные заболевания.</a:t>
            </a:r>
          </a:p>
          <a:p>
            <a:r>
              <a:rPr lang="ru-RU" sz="1200" dirty="0" smtClean="0"/>
              <a:t>Одним из  таких  вирусов является вирус иммунодефицита человека – </a:t>
            </a:r>
            <a:r>
              <a:rPr lang="ru-RU" sz="1200" dirty="0" smtClean="0">
                <a:solidFill>
                  <a:srgbClr val="FF0000"/>
                </a:solidFill>
              </a:rPr>
              <a:t>ВИЧ. </a:t>
            </a:r>
            <a:r>
              <a:rPr lang="ru-RU" sz="1200" dirty="0" smtClean="0"/>
              <a:t>При его попадании в организм человека развивается </a:t>
            </a:r>
            <a:r>
              <a:rPr lang="ru-RU" sz="1200" dirty="0" smtClean="0">
                <a:solidFill>
                  <a:srgbClr val="FF0000"/>
                </a:solidFill>
              </a:rPr>
              <a:t>ВИЧ-инфекция. </a:t>
            </a:r>
            <a:r>
              <a:rPr lang="ru-RU" sz="1200" b="1" dirty="0" smtClean="0">
                <a:solidFill>
                  <a:srgbClr val="FF0000"/>
                </a:solidFill>
              </a:rPr>
              <a:t>Каждые 14 секунд в мире инфицируется 1 человек. Ежедневно в мире инфицируется около 6 тысяч человек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ru-RU" sz="1200" b="1" dirty="0" smtClean="0">
                <a:solidFill>
                  <a:srgbClr val="FF0000"/>
                </a:solidFill>
              </a:rPr>
              <a:t>9 из 10 ВИЧ-инфицированных людей не знают о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 наличии инфекции и могут</a:t>
            </a:r>
            <a:r>
              <a:rPr lang="ru-RU" sz="1200" b="1" baseline="0" dirty="0" smtClean="0">
                <a:solidFill>
                  <a:srgbClr val="FF0000"/>
                </a:solidFill>
              </a:rPr>
              <a:t> , сами того не зная, передать ВИЧ другому человеку. </a:t>
            </a:r>
            <a:r>
              <a:rPr lang="ru-RU" sz="1200" b="1" dirty="0" smtClean="0">
                <a:solidFill>
                  <a:srgbClr val="FF0000"/>
                </a:solidFill>
              </a:rPr>
              <a:t>Республика Беларусь не является исключением - за период с начала регистрации случаев ВИЧ-инфекции -  с 1987г. и по </a:t>
            </a:r>
            <a:r>
              <a:rPr lang="ru-RU" sz="1200" b="1" dirty="0" smtClean="0">
                <a:solidFill>
                  <a:srgbClr val="FF0000"/>
                </a:solidFill>
              </a:rPr>
              <a:t>01.11.2015г.</a:t>
            </a:r>
            <a:r>
              <a:rPr lang="ru-RU" sz="1200" b="1" baseline="0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в </a:t>
            </a:r>
            <a:r>
              <a:rPr lang="ru-RU" sz="1200" b="1" dirty="0" smtClean="0">
                <a:solidFill>
                  <a:srgbClr val="FF0000"/>
                </a:solidFill>
              </a:rPr>
              <a:t>нашей стране зарегистрировано около</a:t>
            </a:r>
            <a:r>
              <a:rPr lang="ru-RU" sz="1200" b="1" baseline="0" dirty="0" smtClean="0">
                <a:solidFill>
                  <a:srgbClr val="FF0000"/>
                </a:solidFill>
              </a:rPr>
              <a:t> </a:t>
            </a:r>
            <a:r>
              <a:rPr lang="ru-RU" sz="1200" b="1" baseline="0" dirty="0" smtClean="0">
                <a:solidFill>
                  <a:srgbClr val="FF0000"/>
                </a:solidFill>
              </a:rPr>
              <a:t>19,5 </a:t>
            </a:r>
            <a:r>
              <a:rPr lang="ru-RU" sz="1200" b="1" dirty="0" smtClean="0">
                <a:solidFill>
                  <a:srgbClr val="FF0000"/>
                </a:solidFill>
              </a:rPr>
              <a:t>тысяч </a:t>
            </a:r>
            <a:r>
              <a:rPr lang="ru-RU" sz="1200" b="1" dirty="0" smtClean="0">
                <a:solidFill>
                  <a:srgbClr val="FF0000"/>
                </a:solidFill>
              </a:rPr>
              <a:t>случаев ВИЧ-инфекции. Ежедневно, ежемесячно количество случаев увеличивается.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 профилактики ВИЧ-инфекции – отказ от наркотиков;</a:t>
            </a:r>
            <a:r>
              <a:rPr lang="ru-RU" baseline="0" dirty="0" smtClean="0"/>
              <a:t> воздержание от добрачных, случайных и беспорядочных половых связей.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ВИЧ</a:t>
            </a:r>
            <a:r>
              <a:rPr lang="ru-RU" baseline="0" dirty="0" smtClean="0"/>
              <a:t> может быть ближе, чем Вы думаете. Следует знать, что по внешнему виду определить ВИЧ-инфицированного человека </a:t>
            </a:r>
            <a:r>
              <a:rPr lang="ru-RU" b="1" baseline="0" dirty="0" smtClean="0"/>
              <a:t>невозможно. </a:t>
            </a:r>
            <a:r>
              <a:rPr lang="ru-RU" baseline="0" dirty="0" smtClean="0"/>
              <a:t>Вирус может находиться в организме долго (годы! - в среднем 8-10 лет), прежде чем человек почувствует какие-либо симптомы. Все это время, сам того не зная, человек может передавать вирус другим людям.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ВИЧ?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вирус</a:t>
            </a:r>
            <a:r>
              <a:rPr lang="ru-RU" dirty="0" smtClean="0"/>
              <a:t>: паразитирующий организм, атакующий и разрушающий человеческие клетки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иммунодефицита</a:t>
            </a:r>
            <a:r>
              <a:rPr lang="ru-RU" dirty="0" smtClean="0"/>
              <a:t>: состояние, при котором снижена функция иммунной системы, т.е. снижена способность организма противостоять болезни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человека</a:t>
            </a:r>
            <a:r>
              <a:rPr lang="ru-RU" dirty="0" smtClean="0"/>
              <a:t>: носителем этого вируса является только человек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рассмотреть ВИЧ под электронным микроскопом, он напоминает экзотический цветок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На данном слайде приведена общая</a:t>
            </a:r>
            <a:r>
              <a:rPr lang="ru-RU" b="0" baseline="0" dirty="0" smtClean="0"/>
              <a:t> схема строения ВИЧ. Вирус содержит 2 нити РНК (бордового цвета на рисунке),  имеется 3 фермента (ревертаза, </a:t>
            </a:r>
            <a:r>
              <a:rPr lang="ru-RU" b="0" baseline="0" dirty="0" err="1" smtClean="0"/>
              <a:t>интеграза</a:t>
            </a:r>
            <a:r>
              <a:rPr lang="ru-RU" b="0" baseline="0" dirty="0" smtClean="0"/>
              <a:t>, протеаза); внутренние и наружные структурные белки, формирующие </a:t>
            </a:r>
            <a:r>
              <a:rPr lang="ru-RU" b="0" baseline="0" dirty="0" err="1" smtClean="0"/>
              <a:t>капсид</a:t>
            </a:r>
            <a:r>
              <a:rPr lang="ru-RU" b="0" baseline="0" dirty="0" smtClean="0"/>
              <a:t> вириона (оранжевого и жёлтого цвета на рисунке); липидную оболочку, которая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формируется из оболочки клетки человека при выходе новых вирусов почкованием;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рецепторный комплекс вируса.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данном слайде представлен цикл развития ВИЧ (1-5). Прикрепление к клетке-мишени С</a:t>
            </a:r>
            <a:r>
              <a:rPr lang="en-US" dirty="0" smtClean="0"/>
              <a:t>D4-</a:t>
            </a:r>
            <a:r>
              <a:rPr lang="ru-RU" dirty="0" smtClean="0"/>
              <a:t>лимфоциту</a:t>
            </a:r>
            <a:r>
              <a:rPr lang="ru-RU" baseline="0" dirty="0" smtClean="0"/>
              <a:t> крови (1),  достраивание из РНК молекулы ДНК (2), проникновение вглубь клетки и встраивание в геном (3), построение новых копий ВИЧ (4), выход из клетки (5). Цикл повторяется.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СПИД? </a:t>
            </a:r>
            <a:r>
              <a:rPr lang="ru-RU" dirty="0" smtClean="0">
                <a:solidFill>
                  <a:srgbClr val="FF0000"/>
                </a:solidFill>
              </a:rPr>
              <a:t>СПИД – это последняя (самая тяжелая) стадия ВИЧ-инфекции.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синдром</a:t>
            </a:r>
            <a:r>
              <a:rPr lang="ru-RU" dirty="0" smtClean="0"/>
              <a:t>: совокупность признаков, характерных для какой-либо болезни.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приобретенного</a:t>
            </a:r>
            <a:r>
              <a:rPr lang="ru-RU" dirty="0" smtClean="0"/>
              <a:t>: заболевание приобретается в течение жизни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иммунного</a:t>
            </a:r>
            <a:r>
              <a:rPr lang="ru-RU" dirty="0" smtClean="0"/>
              <a:t>: относящегося к иммунной системе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 – </a:t>
            </a:r>
            <a:r>
              <a:rPr lang="ru-RU" dirty="0" smtClean="0">
                <a:solidFill>
                  <a:srgbClr val="FF0000"/>
                </a:solidFill>
              </a:rPr>
              <a:t>дефицита: </a:t>
            </a:r>
            <a:r>
              <a:rPr lang="ru-RU" dirty="0" smtClean="0"/>
              <a:t>отсутствие ответной реакции со стороны иммунной системы на внедрение микроорганизмов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 Организм человека в стадии СПИД не способен бороться с  инфекционными заболеваниями, которые могут протекать очень тяжело. По мере снижения иммунитета присоединяются похудание, лихорадка, жидкий стул, различные повторные инфекции – ангины, пневмонии, кожные высыпания,</a:t>
            </a:r>
            <a:r>
              <a:rPr lang="ru-RU" baseline="0" dirty="0" smtClean="0"/>
              <a:t> опухоли.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B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Заражение возможно только при попадании биологической жидкости человеческого организма содержащей вирус (кровь, сперма, вагинальный секрет), в кровоток или на слизистые оболочки другого человека. Поэтому выделяют основных 3 пути передачи ВИЧ-инфекции:</a:t>
            </a:r>
          </a:p>
          <a:p>
            <a:pPr marL="228600" indent="-228600">
              <a:buAutoNum type="arabicParenR"/>
            </a:pPr>
            <a:r>
              <a:rPr lang="ru-RU" dirty="0" smtClean="0"/>
              <a:t>Через инфицированную кровь</a:t>
            </a:r>
            <a:r>
              <a:rPr lang="ru-RU" baseline="0" dirty="0" smtClean="0"/>
              <a:t> (чаще всего это случается при употреблении инъекционных наркотиков).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При половом контакте с носителем ВИЧ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ВИЧ-инфицированная женщина может передать вирус ребёнку во время беременности, родов и кормления грудным молоком).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71B8-9516-433E-9523-0472353D4A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10" Type="http://schemas.microsoft.com/office/2007/relationships/diagramDrawing" Target="../diagrams/drawing1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638550"/>
            <a:ext cx="4191000" cy="3143250"/>
          </a:xfrm>
          <a:prstGeom prst="plaqu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4800" y="3657600"/>
            <a:ext cx="4135934" cy="2895600"/>
          </a:xfrm>
          <a:prstGeom prst="plaque">
            <a:avLst/>
          </a:prstGeom>
          <a:noFill/>
          <a:ln w="1174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80586">
            <a:off x="584295" y="676446"/>
            <a:ext cx="2748262" cy="20511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95600" y="685800"/>
            <a:ext cx="6019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ПРОФИЛАКТИКА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ВИЧ-инфекции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среди детей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подросткового возраста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7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Государственное учреждение «Минский городской центр гигиены и эпидемиологии»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0"/>
            <a:ext cx="68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Лечение ВИЧ-инфекции.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04800" y="914400"/>
          <a:ext cx="8458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81265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75813"/>
            <a:ext cx="8077200" cy="670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04800"/>
            <a:ext cx="894383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399" y="152400"/>
            <a:ext cx="877961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ВИЧ не передаётся: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23923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укусах насекомых</a:t>
            </a:r>
          </a:p>
          <a:p>
            <a:r>
              <a:rPr lang="ru-RU" dirty="0" smtClean="0"/>
              <a:t>От домашних животных</a:t>
            </a:r>
          </a:p>
          <a:p>
            <a:r>
              <a:rPr lang="ru-RU" dirty="0" smtClean="0"/>
              <a:t>При посещении бассейна</a:t>
            </a:r>
          </a:p>
          <a:p>
            <a:r>
              <a:rPr lang="ru-RU" dirty="0" smtClean="0"/>
              <a:t>При общепринятых формах приветствий (рукопожатиях, дружеских поцелуях, объятиях)         </a:t>
            </a:r>
            <a:endParaRPr lang="ru-RU" dirty="0"/>
          </a:p>
        </p:txBody>
      </p:sp>
      <p:pic>
        <p:nvPicPr>
          <p:cNvPr id="43010" name="Picture 2" descr="дети Archives - Страница 3 из 3 - Детский развлекательный сай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15080" flipH="1">
            <a:off x="-161588" y="-16506"/>
            <a:ext cx="1986697" cy="2432690"/>
          </a:xfrm>
          <a:prstGeom prst="rect">
            <a:avLst/>
          </a:prstGeom>
          <a:noFill/>
        </p:spPr>
      </p:pic>
      <p:pic>
        <p:nvPicPr>
          <p:cNvPr id="43014" name="Picture 6" descr="Объятия картинки - Смотреть картин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8851">
            <a:off x="5753679" y="4326512"/>
            <a:ext cx="2966232" cy="2266127"/>
          </a:xfrm>
          <a:prstGeom prst="rect">
            <a:avLst/>
          </a:prstGeom>
          <a:noFill/>
        </p:spPr>
      </p:pic>
      <p:pic>
        <p:nvPicPr>
          <p:cNvPr id="43016" name="Picture 8" descr="Открытое первенство по плаванию в бассейне &quot;Нептун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599" y="1217228"/>
            <a:ext cx="2667001" cy="1830772"/>
          </a:xfrm>
          <a:prstGeom prst="wave">
            <a:avLst/>
          </a:prstGeom>
          <a:noFill/>
        </p:spPr>
      </p:pic>
      <p:pic>
        <p:nvPicPr>
          <p:cNvPr id="43018" name="Picture 10" descr="Леньтят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52520">
            <a:off x="7399527" y="156748"/>
            <a:ext cx="1435207" cy="1681883"/>
          </a:xfrm>
          <a:prstGeom prst="heart">
            <a:avLst/>
          </a:prstGeom>
          <a:noFill/>
        </p:spPr>
      </p:pic>
      <p:pic>
        <p:nvPicPr>
          <p:cNvPr id="43020" name="Picture 12" descr="СЯЙВО. Блог фестиваля, Новости, События MyFest.RU - Все фест…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16232">
            <a:off x="272542" y="4193126"/>
            <a:ext cx="2256857" cy="2389259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362200" y="3657600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посуду, бельё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общественном транспорте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6934200" y="46482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239000" y="47244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802881" y="48006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077200" y="48768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609600"/>
            <a:ext cx="8534400" cy="57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762000"/>
            <a:ext cx="4100713" cy="29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838200"/>
            <a:ext cx="41340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 происходит выявление ВИЧ-инфекции 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8862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 smtClean="0"/>
              <a:t>Любой человек может пройти добровольное обследование на ВИЧ (тестирование) по желанию.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Врач может назначить обследование на ВИЧ-инфекцию по клиническим  показаниям – при наличии подозрительных симптомов (частые ангины, пневмонии, специфические кожные заболевания,  длительное нарушение пищеварения,  выраженная потеря массы тела  и другие  симптомы.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Все беременные женщины проходят обследование  2 раза во время беременности (при постановке на учёт   и в 28-30 недель беременности).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Все медицинские работники, контактирующие с кровью, проходят обследование 1 раз в год.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802216"/>
            <a:ext cx="5076567" cy="52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6004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Тестирование на ВИЧ-инфекцию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1295400"/>
            <a:ext cx="4038600" cy="54864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 smtClean="0"/>
              <a:t>      </a:t>
            </a:r>
            <a:r>
              <a:rPr lang="ru-RU" b="1" u="sng" dirty="0" smtClean="0"/>
              <a:t>проводится с согласия </a:t>
            </a:r>
            <a:r>
              <a:rPr lang="ru-RU" dirty="0" smtClean="0"/>
              <a:t>пациента на основе полной информации с соблюдением </a:t>
            </a:r>
            <a:r>
              <a:rPr lang="ru-RU" b="1" u="sng" dirty="0" smtClean="0"/>
              <a:t>конфиденциальности </a:t>
            </a:r>
            <a:r>
              <a:rPr lang="ru-RU" dirty="0" smtClean="0"/>
              <a:t> и сопровождается проведением до- и </a:t>
            </a:r>
            <a:r>
              <a:rPr lang="ru-RU" dirty="0" err="1" smtClean="0"/>
              <a:t>после-тестового</a:t>
            </a:r>
            <a:r>
              <a:rPr lang="ru-RU" dirty="0" smtClean="0"/>
              <a:t> </a:t>
            </a:r>
            <a:r>
              <a:rPr lang="ru-RU" b="1" u="sng" dirty="0" smtClean="0"/>
              <a:t>консультирования</a:t>
            </a:r>
            <a:r>
              <a:rPr lang="ru-RU" dirty="0" smtClean="0"/>
              <a:t>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Во время консультирования медработник рассказывает о ВИЧ-инфекции, о рисках инфицирования, о трактовке результатов обследования,  обучает безопасному поведению.</a:t>
            </a:r>
          </a:p>
        </p:txBody>
      </p:sp>
      <p:pic>
        <p:nvPicPr>
          <p:cNvPr id="4" name="Picture 2" descr="В области появился самостоятельный СПИД-центр Новости Челябинска Новости 74-Region - Челябинск, информационно-развлекательный п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56877">
            <a:off x="460177" y="4460480"/>
            <a:ext cx="1387891" cy="981618"/>
          </a:xfrm>
          <a:prstGeom prst="teardrop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26209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ЗАКОН РЕСПУБЛИКИ БЕЛАРУСЬ </a:t>
            </a:r>
            <a:r>
              <a:rPr lang="ru-RU" sz="3200" dirty="0" smtClean="0"/>
              <a:t>18 июня 1993 г. № 2435-XII О здравоохранении</a:t>
            </a:r>
            <a:br>
              <a:rPr lang="ru-RU" sz="3200" dirty="0" smtClean="0"/>
            </a:br>
            <a:r>
              <a:rPr lang="ru-RU" sz="3200" dirty="0" smtClean="0"/>
              <a:t>Изменения и дополнения: Закон Республики Беларусь от 16 июня 2014 г. № 164-З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305800" cy="3200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Статья 44. Согласие на оказание медицинской помощи</a:t>
            </a:r>
          </a:p>
          <a:p>
            <a:r>
              <a:rPr lang="ru-RU" dirty="0" smtClean="0"/>
              <a:t>Несовершеннолетние в возрасте </a:t>
            </a:r>
            <a:r>
              <a:rPr lang="ru-RU" dirty="0" smtClean="0">
                <a:solidFill>
                  <a:srgbClr val="FF0000"/>
                </a:solidFill>
              </a:rPr>
              <a:t>от четырнадцати</a:t>
            </a:r>
            <a:r>
              <a:rPr lang="ru-RU" dirty="0" smtClean="0"/>
              <a:t> до восемнадцати лет </a:t>
            </a:r>
            <a:r>
              <a:rPr lang="ru-RU" dirty="0" smtClean="0">
                <a:solidFill>
                  <a:srgbClr val="FF0000"/>
                </a:solidFill>
              </a:rPr>
              <a:t>имеют право самостоятельно давать согласие на простое медицинское вмешательство</a:t>
            </a:r>
            <a:r>
              <a:rPr lang="ru-RU" dirty="0" smtClean="0"/>
              <a:t> (забор крови для исследования).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Касается любого и каждого…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19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Наш мир населён различными микроорганизмами</a:t>
            </a:r>
          </a:p>
          <a:p>
            <a:r>
              <a:rPr lang="ru-RU" sz="2400" dirty="0" smtClean="0"/>
              <a:t>Многие вирусы вызывают серьёзные заболевания</a:t>
            </a:r>
          </a:p>
          <a:p>
            <a:r>
              <a:rPr lang="ru-RU" sz="2400" dirty="0" smtClean="0"/>
              <a:t>Одним из  таких  вирусов является вирус иммунодефицита человека – </a:t>
            </a:r>
            <a:r>
              <a:rPr lang="ru-RU" sz="2400" dirty="0" smtClean="0">
                <a:solidFill>
                  <a:srgbClr val="FF0000"/>
                </a:solidFill>
              </a:rPr>
              <a:t>ВИЧ</a:t>
            </a:r>
          </a:p>
          <a:p>
            <a:r>
              <a:rPr lang="ru-RU" sz="2400" dirty="0" smtClean="0"/>
              <a:t>При его попадании в организм человека развивается </a:t>
            </a:r>
            <a:r>
              <a:rPr lang="ru-RU" sz="2400" dirty="0" smtClean="0">
                <a:solidFill>
                  <a:srgbClr val="FF0000"/>
                </a:solidFill>
              </a:rPr>
              <a:t>ВИЧ-инфекция. 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Каждые 14 секунд в мире инфицируется 1 человек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Ежедневно в мире инфицируется около 6 тысяч человек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9 из 10 ВИЧ-инфицированных людей не знают о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наличии инфекции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Республика Беларусь не является исключением - за  период с начала регистрации 1-го случая  ВИЧ-инфекции  (с </a:t>
            </a:r>
            <a:r>
              <a:rPr lang="en-US" sz="2400" b="1" dirty="0" smtClean="0">
                <a:solidFill>
                  <a:srgbClr val="FF0000"/>
                </a:solidFill>
              </a:rPr>
              <a:t>1987 </a:t>
            </a:r>
            <a:r>
              <a:rPr lang="ru-RU" sz="2400" b="1" dirty="0" smtClean="0">
                <a:solidFill>
                  <a:srgbClr val="FF0000"/>
                </a:solidFill>
              </a:rPr>
              <a:t>г.) и по настоящее время в нашей стране зарегистрировано около </a:t>
            </a:r>
            <a:r>
              <a:rPr lang="ru-RU" sz="2400" b="1" dirty="0" smtClean="0">
                <a:solidFill>
                  <a:srgbClr val="FF0000"/>
                </a:solidFill>
              </a:rPr>
              <a:t>19,5 </a:t>
            </a:r>
            <a:r>
              <a:rPr lang="ru-RU" sz="2400" b="1" dirty="0" smtClean="0">
                <a:solidFill>
                  <a:srgbClr val="FF0000"/>
                </a:solidFill>
              </a:rPr>
              <a:t>тысяч случаев ВИЧ-инфекции.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381000"/>
            <a:ext cx="8534400" cy="7334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ОСОБЕННОСТИ ТЕСТИРОВАНИЯ НА ВИЧ</a:t>
            </a:r>
          </a:p>
          <a:p>
            <a:pPr>
              <a:buNone/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В области появился самостоятельный СПИД-центр Новости Челябинска Новости 74-Region - Челябинск, информационно-развлекательный п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56877">
            <a:off x="6538905" y="5000050"/>
            <a:ext cx="2297180" cy="1624733"/>
          </a:xfrm>
          <a:prstGeom prst="teardrop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447800"/>
            <a:ext cx="3607953" cy="4219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38600" y="1295400"/>
            <a:ext cx="472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получения достоверного результата  лучше всего пройти обследование на ВИЧ через 3-6 месяцев после рискованной ситуации , т.к. маркёры  ВИЧ (т.е. антитела к вирусу ) появляются  в крови не сразу, а в течение 3-х месяцев после  инфицирования.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ГДЕ ПРОВОДИТСЯ ТЕСТИРОВАНИЕ НА ВИЧ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бесплатно в любой поликлинике в процедурном кабинете</a:t>
            </a:r>
          </a:p>
          <a:p>
            <a:pPr lvl="0"/>
            <a:r>
              <a:rPr lang="ru-RU" dirty="0" smtClean="0"/>
              <a:t>бесплатно в отделе профилактики ВИЧ/СПИД ГУ «Республиканский центр гигиены, эпидемиологии и общественного   здоровья», расположенном по адресу: г. Минск, ул.К. Цеткин,4 (3 этаж, каб.301)</a:t>
            </a:r>
          </a:p>
          <a:p>
            <a:pPr lvl="0"/>
            <a:r>
              <a:rPr lang="ru-RU" dirty="0" smtClean="0"/>
              <a:t>Минском городском и областном кожно-венерологических диспансерах,</a:t>
            </a:r>
          </a:p>
          <a:p>
            <a:pPr lvl="0"/>
            <a:r>
              <a:rPr lang="ru-RU" dirty="0" smtClean="0"/>
              <a:t>Городском и областном наркологических диспансерах,</a:t>
            </a:r>
          </a:p>
          <a:p>
            <a:pPr lvl="0"/>
            <a:r>
              <a:rPr lang="ru-RU" dirty="0" smtClean="0"/>
              <a:t>на платных условиях в частных медицинских центрах.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20113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Центры, дружественные подросткам г. Минска,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 индивидуальную консультацию специалистов по вопросам сохранения здоровья, безопасного сексуального поведения, профилактики ИППП,  вредных привычек, а также оказывают консультацию по вопросам профилактики стрессов, преодолению кризисных ситуаций для подростков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057400"/>
            <a:ext cx="449580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u="sng" dirty="0" smtClean="0"/>
              <a:t> </a:t>
            </a:r>
            <a:r>
              <a:rPr lang="ru-RU" sz="2000" u="sng" dirty="0" smtClean="0">
                <a:solidFill>
                  <a:srgbClr val="FF0000"/>
                </a:solidFill>
              </a:rPr>
              <a:t>З</a:t>
            </a:r>
            <a:r>
              <a:rPr lang="ru-RU" sz="2000" b="1" u="sng" dirty="0" smtClean="0">
                <a:solidFill>
                  <a:srgbClr val="FF0000"/>
                </a:solidFill>
              </a:rPr>
              <a:t>аводской район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6600FF"/>
                </a:solidFill>
              </a:rPr>
              <a:t>      «Успех» </a:t>
            </a:r>
            <a:r>
              <a:rPr lang="ru-RU" sz="2000" dirty="0" smtClean="0"/>
              <a:t>- 23-я детская </a:t>
            </a:r>
            <a:r>
              <a:rPr lang="ru-RU" sz="2000" dirty="0" err="1" smtClean="0"/>
              <a:t>п-ка</a:t>
            </a:r>
            <a:r>
              <a:rPr lang="ru-RU" sz="2000" dirty="0" smtClean="0"/>
              <a:t>, ул.Герасименко 22, корп.2  </a:t>
            </a:r>
          </a:p>
          <a:p>
            <a:pPr algn="ctr">
              <a:buNone/>
            </a:pPr>
            <a:r>
              <a:rPr lang="ru-RU" sz="2000" dirty="0" smtClean="0"/>
              <a:t>Тел. 242-15-73 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Ленинский район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6600FF"/>
                </a:solidFill>
              </a:rPr>
              <a:t>«Парус надежды»</a:t>
            </a:r>
            <a:r>
              <a:rPr lang="ru-RU" sz="2000" dirty="0" smtClean="0">
                <a:solidFill>
                  <a:srgbClr val="6600FF"/>
                </a:solidFill>
              </a:rPr>
              <a:t> </a:t>
            </a:r>
            <a:r>
              <a:rPr lang="ru-RU" sz="2000" dirty="0" smtClean="0"/>
              <a:t>- 7 –я детская </a:t>
            </a:r>
            <a:r>
              <a:rPr lang="ru-RU" sz="2000" dirty="0" err="1" smtClean="0"/>
              <a:t>п-ка</a:t>
            </a:r>
            <a:r>
              <a:rPr lang="ru-RU" sz="2000" dirty="0" smtClean="0"/>
              <a:t>, ул.Плеханова, 127 Тел. 248-32-34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Московский район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6600FF"/>
                </a:solidFill>
              </a:rPr>
              <a:t>«Доверие»</a:t>
            </a:r>
            <a:r>
              <a:rPr lang="ru-RU" sz="2000" dirty="0" smtClean="0">
                <a:solidFill>
                  <a:srgbClr val="6600FF"/>
                </a:solidFill>
              </a:rPr>
              <a:t> </a:t>
            </a:r>
            <a:r>
              <a:rPr lang="ru-RU" sz="2000" dirty="0" smtClean="0"/>
              <a:t>- 8-я детская </a:t>
            </a:r>
            <a:r>
              <a:rPr lang="ru-RU" sz="2000" dirty="0" err="1" smtClean="0"/>
              <a:t>п-ка</a:t>
            </a:r>
            <a:r>
              <a:rPr lang="ru-RU" sz="2000" dirty="0" smtClean="0"/>
              <a:t>, ул.Есенина 66 Тел. 272-22-94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Октябрьский район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6600FF"/>
                </a:solidFill>
              </a:rPr>
              <a:t>«Галс»</a:t>
            </a:r>
            <a:r>
              <a:rPr lang="ru-RU" sz="2000" dirty="0" smtClean="0">
                <a:solidFill>
                  <a:srgbClr val="6600FF"/>
                </a:solidFill>
              </a:rPr>
              <a:t> </a:t>
            </a:r>
            <a:r>
              <a:rPr lang="ru-RU" sz="2000" dirty="0" smtClean="0"/>
              <a:t>- 13-я детская </a:t>
            </a:r>
            <a:r>
              <a:rPr lang="ru-RU" sz="2000" dirty="0" err="1" smtClean="0"/>
              <a:t>п-ка</a:t>
            </a:r>
            <a:r>
              <a:rPr lang="ru-RU" sz="2000" dirty="0" smtClean="0"/>
              <a:t>, ул.Кижеватого,60 Тел. 398-31-63</a:t>
            </a:r>
          </a:p>
          <a:p>
            <a:pPr algn="ctr"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2057400"/>
            <a:ext cx="4267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Первомайский район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«Вместе»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- 11-я детская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п-ка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ул.Никифорова,5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Тел.260-36-39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Советский район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«Ювентус»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- 17-я детская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п-ка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ул.Кольцова, 53, Тел. 261-02-19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Фрунзенский район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«Юникс»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- 5-я детская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п-ка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Кунцевщина,22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Тел. 315-54-38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Центральный район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«Синяя птица»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- 4 городская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п-ка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пр-т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Победителей, 93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Тел. 250-64-00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065023"/>
            <a:ext cx="7358114" cy="13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171580"/>
            <a:ext cx="6758655" cy="17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000504"/>
            <a:ext cx="3156449" cy="256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4071942"/>
            <a:ext cx="1928826" cy="24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70378" y="228600"/>
            <a:ext cx="7864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 профилактики: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5486400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Знай!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4087" y="5486400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Понимай!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4312" y="5486400"/>
            <a:ext cx="3373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Действуй!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457200"/>
            <a:ext cx="74390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69079"/>
            <a:ext cx="8686800" cy="646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1371600"/>
            <a:ext cx="1447800" cy="214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В И Ч?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вирус</a:t>
            </a:r>
            <a:r>
              <a:rPr lang="ru-RU" dirty="0" smtClean="0"/>
              <a:t>: паразитирующий организм, атакующий и разрушающий человеческие клетки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иммунодефицита</a:t>
            </a:r>
            <a:r>
              <a:rPr lang="ru-RU" dirty="0" smtClean="0"/>
              <a:t>: состояние, при котором снижена функция иммунной системы, т.е. снижена способность организма противостоять болезни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человека</a:t>
            </a:r>
            <a:r>
              <a:rPr lang="ru-RU" dirty="0" smtClean="0"/>
              <a:t>: носителем этого вируса является только человек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рассмотреть ВИЧ под электронным микроскопом, он напоминает экзотический цветок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4" name="Picture 4" descr="Электронные микроскопы, вспоминаем уроки биологии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44" y="3124200"/>
            <a:ext cx="3268356" cy="2180941"/>
          </a:xfrm>
          <a:prstGeom prst="rect">
            <a:avLst/>
          </a:prstGeom>
          <a:noFill/>
        </p:spPr>
      </p:pic>
      <p:pic>
        <p:nvPicPr>
          <p:cNvPr id="20488" name="Picture 8" descr="Ученые выяснили, как вирусу ВИЧ удается скрываться от лекарственных препаратов &quot; Lisma Lighting - центр здоровь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3124200"/>
            <a:ext cx="2096008" cy="2214093"/>
          </a:xfrm>
          <a:prstGeom prst="ellipse">
            <a:avLst/>
          </a:prstGeom>
          <a:noFill/>
        </p:spPr>
      </p:pic>
      <p:pic>
        <p:nvPicPr>
          <p:cNvPr id="20490" name="Picture 10" descr="Изображения, Свободный Изображения (Страница 1) - OnlyImage.co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0" y="2895600"/>
            <a:ext cx="2517058" cy="2438399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2819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100-180 нанометров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Общая схема строения ВИЧ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2141" name="Rectangle 1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1985" name="Group 1"/>
          <p:cNvGrpSpPr>
            <a:grpSpLocks noChangeAspect="1"/>
          </p:cNvGrpSpPr>
          <p:nvPr/>
        </p:nvGrpSpPr>
        <p:grpSpPr bwMode="auto">
          <a:xfrm>
            <a:off x="762000" y="533400"/>
            <a:ext cx="8160083" cy="3505909"/>
            <a:chOff x="2274" y="3853"/>
            <a:chExt cx="13645" cy="5492"/>
          </a:xfrm>
        </p:grpSpPr>
        <p:sp>
          <p:nvSpPr>
            <p:cNvPr id="42140" name="AutoShape 156"/>
            <p:cNvSpPr>
              <a:spLocks noChangeAspect="1" noChangeArrowheads="1" noTextEdit="1"/>
            </p:cNvSpPr>
            <p:nvPr/>
          </p:nvSpPr>
          <p:spPr bwMode="auto">
            <a:xfrm>
              <a:off x="2274" y="3853"/>
              <a:ext cx="9429" cy="509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996" name="Group 12"/>
            <p:cNvGrpSpPr>
              <a:grpSpLocks/>
            </p:cNvGrpSpPr>
            <p:nvPr/>
          </p:nvGrpSpPr>
          <p:grpSpPr bwMode="auto">
            <a:xfrm>
              <a:off x="2274" y="3853"/>
              <a:ext cx="4907" cy="4704"/>
              <a:chOff x="839" y="1026"/>
              <a:chExt cx="2503" cy="2430"/>
            </a:xfrm>
          </p:grpSpPr>
          <p:grpSp>
            <p:nvGrpSpPr>
              <p:cNvPr id="42083" name="Group 99"/>
              <p:cNvGrpSpPr>
                <a:grpSpLocks noChangeAspect="1"/>
              </p:cNvGrpSpPr>
              <p:nvPr/>
            </p:nvGrpSpPr>
            <p:grpSpPr bwMode="auto">
              <a:xfrm>
                <a:off x="839" y="1026"/>
                <a:ext cx="2503" cy="2430"/>
                <a:chOff x="1610" y="709"/>
                <a:chExt cx="3130" cy="3039"/>
              </a:xfrm>
            </p:grpSpPr>
            <p:sp>
              <p:nvSpPr>
                <p:cNvPr id="42139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7" y="1026"/>
                  <a:ext cx="2495" cy="2404"/>
                </a:xfrm>
                <a:prstGeom prst="ellipse">
                  <a:avLst/>
                </a:prstGeom>
                <a:solidFill>
                  <a:srgbClr val="CCCCFF">
                    <a:alpha val="30000"/>
                  </a:srgbClr>
                </a:solidFill>
                <a:ln w="4064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2084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1610" y="709"/>
                  <a:ext cx="3130" cy="3039"/>
                  <a:chOff x="1610" y="709"/>
                  <a:chExt cx="3130" cy="3039"/>
                </a:xfrm>
              </p:grpSpPr>
              <p:grpSp>
                <p:nvGrpSpPr>
                  <p:cNvPr id="42136" name="Group 152"/>
                  <p:cNvGrpSpPr>
                    <a:grpSpLocks noChangeAspect="1"/>
                  </p:cNvGrpSpPr>
                  <p:nvPr/>
                </p:nvGrpSpPr>
                <p:grpSpPr bwMode="auto">
                  <a:xfrm rot="717152">
                    <a:off x="1701" y="157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38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37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33" name="Group 149"/>
                  <p:cNvGrpSpPr>
                    <a:grpSpLocks noChangeAspect="1"/>
                  </p:cNvGrpSpPr>
                  <p:nvPr/>
                </p:nvGrpSpPr>
                <p:grpSpPr bwMode="auto">
                  <a:xfrm rot="-24627675">
                    <a:off x="2155" y="3112"/>
                    <a:ext cx="498" cy="318"/>
                    <a:chOff x="1654" y="1978"/>
                    <a:chExt cx="455" cy="318"/>
                  </a:xfrm>
                </p:grpSpPr>
                <p:sp>
                  <p:nvSpPr>
                    <p:cNvPr id="42135" name="Oval 15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34" name="Oval 15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30" name="Group 146"/>
                  <p:cNvGrpSpPr>
                    <a:grpSpLocks noChangeAspect="1"/>
                  </p:cNvGrpSpPr>
                  <p:nvPr/>
                </p:nvGrpSpPr>
                <p:grpSpPr bwMode="auto">
                  <a:xfrm rot="-2314379">
                    <a:off x="1882" y="2795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32" name="Oval 14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31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27" name="Group 143"/>
                  <p:cNvGrpSpPr>
                    <a:grpSpLocks noChangeAspect="1"/>
                  </p:cNvGrpSpPr>
                  <p:nvPr/>
                </p:nvGrpSpPr>
                <p:grpSpPr bwMode="auto">
                  <a:xfrm rot="-1131267">
                    <a:off x="1655" y="2432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9" name="Oval 1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28" name="Oval 14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24" name="Group 140"/>
                  <p:cNvGrpSpPr>
                    <a:grpSpLocks noChangeAspect="1"/>
                  </p:cNvGrpSpPr>
                  <p:nvPr/>
                </p:nvGrpSpPr>
                <p:grpSpPr bwMode="auto">
                  <a:xfrm rot="14469520">
                    <a:off x="3379" y="3249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6" name="Oval 1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25" name="Oval 1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21" name="Group 137"/>
                  <p:cNvGrpSpPr>
                    <a:grpSpLocks noChangeAspect="1"/>
                  </p:cNvGrpSpPr>
                  <p:nvPr/>
                </p:nvGrpSpPr>
                <p:grpSpPr bwMode="auto">
                  <a:xfrm rot="15873995">
                    <a:off x="2970" y="334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3" name="Oval 13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22" name="Oval 13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18" name="Group 134"/>
                  <p:cNvGrpSpPr>
                    <a:grpSpLocks noChangeAspect="1"/>
                  </p:cNvGrpSpPr>
                  <p:nvPr/>
                </p:nvGrpSpPr>
                <p:grpSpPr bwMode="auto">
                  <a:xfrm rot="17111684">
                    <a:off x="2517" y="3294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20" name="Oval 13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9" name="Oval 13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15" name="Group 131"/>
                  <p:cNvGrpSpPr>
                    <a:grpSpLocks noChangeAspect="1"/>
                  </p:cNvGrpSpPr>
                  <p:nvPr/>
                </p:nvGrpSpPr>
                <p:grpSpPr bwMode="auto">
                  <a:xfrm rot="5900228">
                    <a:off x="3333" y="845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17" name="Oval 1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6" name="Oval 1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12" name="Group 128"/>
                  <p:cNvGrpSpPr>
                    <a:grpSpLocks noChangeAspect="1"/>
                  </p:cNvGrpSpPr>
                  <p:nvPr/>
                </p:nvGrpSpPr>
                <p:grpSpPr bwMode="auto">
                  <a:xfrm rot="10004450">
                    <a:off x="4241" y="1888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14" name="Oval 13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3" name="Oval 12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9" name="Group 125"/>
                  <p:cNvGrpSpPr>
                    <a:grpSpLocks noChangeAspect="1"/>
                  </p:cNvGrpSpPr>
                  <p:nvPr/>
                </p:nvGrpSpPr>
                <p:grpSpPr bwMode="auto">
                  <a:xfrm rot="13675610">
                    <a:off x="3742" y="3067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11" name="Oval 12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10" name="Oval 1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6" name="Group 122"/>
                  <p:cNvGrpSpPr>
                    <a:grpSpLocks noChangeAspect="1"/>
                  </p:cNvGrpSpPr>
                  <p:nvPr/>
                </p:nvGrpSpPr>
                <p:grpSpPr bwMode="auto">
                  <a:xfrm rot="11464823">
                    <a:off x="4195" y="2341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08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07" name="Oval 12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3" name="Group 119"/>
                  <p:cNvGrpSpPr>
                    <a:grpSpLocks noChangeAspect="1"/>
                  </p:cNvGrpSpPr>
                  <p:nvPr/>
                </p:nvGrpSpPr>
                <p:grpSpPr bwMode="auto">
                  <a:xfrm rot="12590175">
                    <a:off x="4014" y="275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05" name="Oval 12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04" name="Oval 12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100" name="Group 116"/>
                  <p:cNvGrpSpPr>
                    <a:grpSpLocks noChangeAspect="1"/>
                  </p:cNvGrpSpPr>
                  <p:nvPr/>
                </p:nvGrpSpPr>
                <p:grpSpPr bwMode="auto">
                  <a:xfrm rot="7171236">
                    <a:off x="3742" y="1072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102" name="Oval 11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101" name="Oval 11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97" name="Group 113"/>
                  <p:cNvGrpSpPr>
                    <a:grpSpLocks noChangeAspect="1"/>
                  </p:cNvGrpSpPr>
                  <p:nvPr/>
                </p:nvGrpSpPr>
                <p:grpSpPr bwMode="auto">
                  <a:xfrm rot="8613762">
                    <a:off x="4059" y="1434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9" name="Oval 11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98" name="Oval 11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94" name="Group 110"/>
                  <p:cNvGrpSpPr>
                    <a:grpSpLocks noChangeAspect="1"/>
                  </p:cNvGrpSpPr>
                  <p:nvPr/>
                </p:nvGrpSpPr>
                <p:grpSpPr bwMode="auto">
                  <a:xfrm rot="2237468">
                    <a:off x="1973" y="1207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6" name="Oval 11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95" name="Oval 11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91" name="Group 107"/>
                  <p:cNvGrpSpPr>
                    <a:grpSpLocks noChangeAspect="1"/>
                  </p:cNvGrpSpPr>
                  <p:nvPr/>
                </p:nvGrpSpPr>
                <p:grpSpPr bwMode="auto">
                  <a:xfrm rot="3653068">
                    <a:off x="2381" y="936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3" name="Oval 10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92" name="Oval 10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88" name="Group 104"/>
                  <p:cNvGrpSpPr>
                    <a:grpSpLocks noChangeAspect="1"/>
                  </p:cNvGrpSpPr>
                  <p:nvPr/>
                </p:nvGrpSpPr>
                <p:grpSpPr bwMode="auto">
                  <a:xfrm rot="5026154">
                    <a:off x="2834" y="800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90" name="Oval 10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89" name="Oval 10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85" name="Group 101"/>
                  <p:cNvGrpSpPr>
                    <a:grpSpLocks noChangeAspect="1"/>
                  </p:cNvGrpSpPr>
                  <p:nvPr/>
                </p:nvGrpSpPr>
                <p:grpSpPr bwMode="auto">
                  <a:xfrm rot="-258048">
                    <a:off x="1610" y="1979"/>
                    <a:ext cx="499" cy="318"/>
                    <a:chOff x="1654" y="1978"/>
                    <a:chExt cx="455" cy="318"/>
                  </a:xfrm>
                </p:grpSpPr>
                <p:sp>
                  <p:nvSpPr>
                    <p:cNvPr id="42087" name="Oval 10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28844">
                      <a:off x="1746" y="2113"/>
                      <a:ext cx="363" cy="90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71323" tIns="35662" rIns="71323" bIns="35662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2086" name="Oval 10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1852">
                      <a:off x="1654" y="1978"/>
                      <a:ext cx="136" cy="318"/>
                    </a:xfrm>
                    <a:prstGeom prst="ellipse">
                      <a:avLst/>
                    </a:prstGeom>
                    <a:solidFill>
                      <a:srgbClr val="6699FF"/>
                    </a:solidFill>
                    <a:ln w="9525">
                      <a:solidFill>
                        <a:srgbClr val="6699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42004" name="Group 20"/>
              <p:cNvGrpSpPr>
                <a:grpSpLocks noChangeAspect="1"/>
              </p:cNvGrpSpPr>
              <p:nvPr/>
            </p:nvGrpSpPr>
            <p:grpSpPr bwMode="auto">
              <a:xfrm>
                <a:off x="1347" y="1424"/>
                <a:ext cx="1487" cy="1597"/>
                <a:chOff x="2200" y="1207"/>
                <a:chExt cx="1860" cy="1997"/>
              </a:xfrm>
            </p:grpSpPr>
            <p:grpSp>
              <p:nvGrpSpPr>
                <p:cNvPr id="42050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2517" y="1525"/>
                  <a:ext cx="1225" cy="1407"/>
                  <a:chOff x="2517" y="1525"/>
                  <a:chExt cx="1225" cy="1407"/>
                </a:xfrm>
              </p:grpSpPr>
              <p:grpSp>
                <p:nvGrpSpPr>
                  <p:cNvPr id="42067" name="Group 8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17" y="2160"/>
                    <a:ext cx="1225" cy="772"/>
                    <a:chOff x="2517" y="2160"/>
                    <a:chExt cx="1225" cy="772"/>
                  </a:xfrm>
                </p:grpSpPr>
                <p:sp>
                  <p:nvSpPr>
                    <p:cNvPr id="42082" name="Oval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81" name="Oval 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80" name="Oval 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5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9" name="Oval 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1" y="2795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8" name="Oval 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8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7" name="Oval 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88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6" name="Oval 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24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5" name="Oval 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4" name="Oval 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3" name="Oval 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2" name="Oval 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1" name="Oval 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70" name="Oval 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9" name="Oval 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8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51" name="Group 6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2517" y="1525"/>
                    <a:ext cx="1225" cy="772"/>
                    <a:chOff x="2517" y="2160"/>
                    <a:chExt cx="1225" cy="772"/>
                  </a:xfrm>
                </p:grpSpPr>
                <p:sp>
                  <p:nvSpPr>
                    <p:cNvPr id="42066" name="Oval 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5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4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5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3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61" y="2795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2" name="Oval 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8" y="275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1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88" y="2659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60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24" y="2614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9" name="Oval 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8" name="Oval 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7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6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5" name="Oval 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523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4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432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3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296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52" name="Oval 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160"/>
                      <a:ext cx="136" cy="13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CC00"/>
                        </a:gs>
                        <a:gs pos="100000">
                          <a:srgbClr val="FF66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2005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2200" y="1207"/>
                  <a:ext cx="1860" cy="1997"/>
                  <a:chOff x="2245" y="1207"/>
                  <a:chExt cx="1860" cy="1997"/>
                </a:xfrm>
              </p:grpSpPr>
              <p:grpSp>
                <p:nvGrpSpPr>
                  <p:cNvPr id="42036" name="Group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76" y="1299"/>
                    <a:ext cx="1029" cy="1220"/>
                    <a:chOff x="3055" y="1299"/>
                    <a:chExt cx="1029" cy="1220"/>
                  </a:xfrm>
                </p:grpSpPr>
                <p:sp>
                  <p:nvSpPr>
                    <p:cNvPr id="42049" name="Oval 6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918" y="2257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8" name="Oval 6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948" y="213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7" name="Oval 6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914" y="1993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6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880" y="185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5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848" y="171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4" name="Oval 6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776" y="159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3" name="Oval 5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665" y="1507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2" name="Oval 5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555" y="1415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1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430" y="138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40" name="Oval 5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306" y="1357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9" name="Oval 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180" y="132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8" name="Oval 5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055" y="1299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7" name="Oval 5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4287939">
                      <a:off x="3889" y="2383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21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72" y="2478"/>
                    <a:ext cx="1542" cy="726"/>
                    <a:chOff x="2517" y="2432"/>
                    <a:chExt cx="1542" cy="726"/>
                  </a:xfrm>
                </p:grpSpPr>
                <p:sp>
                  <p:nvSpPr>
                    <p:cNvPr id="42035" name="Oval 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795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4" name="Oval 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88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3" name="Oval 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2" name="Oval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71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1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07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30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43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9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79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8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7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84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6" name="Oval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75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5" name="Oval 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659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4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8" y="256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3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23" y="243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22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70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006" name="Group 22"/>
                  <p:cNvGrpSpPr>
                    <a:grpSpLocks noChangeAspect="1"/>
                  </p:cNvGrpSpPr>
                  <p:nvPr/>
                </p:nvGrpSpPr>
                <p:grpSpPr bwMode="auto">
                  <a:xfrm rot="7329944">
                    <a:off x="1837" y="1615"/>
                    <a:ext cx="1542" cy="726"/>
                    <a:chOff x="2517" y="2432"/>
                    <a:chExt cx="1542" cy="726"/>
                  </a:xfrm>
                </p:grpSpPr>
                <p:sp>
                  <p:nvSpPr>
                    <p:cNvPr id="42020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08" y="2795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9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88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8" name="Oval 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3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7" name="Oval 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71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6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07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5" name="Oval 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43" y="302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4" name="Oval 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79" y="297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3" name="Oval 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931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2" name="Oval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84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1" name="Oval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6" y="2750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10" name="Oval 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7" y="2659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09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78" y="256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08" name="Oval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23" y="243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007" name="Oval 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7" y="2704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CC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41997" name="Group 13"/>
              <p:cNvGrpSpPr>
                <a:grpSpLocks/>
              </p:cNvGrpSpPr>
              <p:nvPr/>
            </p:nvGrpSpPr>
            <p:grpSpPr bwMode="auto">
              <a:xfrm>
                <a:off x="1910" y="1988"/>
                <a:ext cx="489" cy="568"/>
                <a:chOff x="1910" y="1988"/>
                <a:chExt cx="489" cy="568"/>
              </a:xfrm>
            </p:grpSpPr>
            <p:grpSp>
              <p:nvGrpSpPr>
                <p:cNvPr id="42001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1910" y="1988"/>
                  <a:ext cx="289" cy="568"/>
                  <a:chOff x="2949" y="1912"/>
                  <a:chExt cx="362" cy="710"/>
                </a:xfrm>
              </p:grpSpPr>
              <p:sp>
                <p:nvSpPr>
                  <p:cNvPr id="4200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949" y="1912"/>
                    <a:ext cx="113" cy="6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9" y="29"/>
                      </a:cxn>
                      <a:cxn ang="0">
                        <a:pos x="110" y="98"/>
                      </a:cxn>
                      <a:cxn ang="0">
                        <a:pos x="75" y="208"/>
                      </a:cxn>
                      <a:cxn ang="0">
                        <a:pos x="63" y="225"/>
                      </a:cxn>
                      <a:cxn ang="0">
                        <a:pos x="46" y="236"/>
                      </a:cxn>
                      <a:cxn ang="0">
                        <a:pos x="40" y="254"/>
                      </a:cxn>
                      <a:cxn ang="0">
                        <a:pos x="12" y="323"/>
                      </a:cxn>
                      <a:cxn ang="0">
                        <a:pos x="35" y="455"/>
                      </a:cxn>
                      <a:cxn ang="0">
                        <a:pos x="69" y="484"/>
                      </a:cxn>
                      <a:cxn ang="0">
                        <a:pos x="104" y="553"/>
                      </a:cxn>
                      <a:cxn ang="0">
                        <a:pos x="110" y="571"/>
                      </a:cxn>
                      <a:cxn ang="0">
                        <a:pos x="92" y="645"/>
                      </a:cxn>
                      <a:cxn ang="0">
                        <a:pos x="46" y="668"/>
                      </a:cxn>
                    </a:cxnLst>
                    <a:rect l="0" t="0" r="r" b="b"/>
                    <a:pathLst>
                      <a:path w="113" h="689">
                        <a:moveTo>
                          <a:pt x="0" y="0"/>
                        </a:moveTo>
                        <a:cubicBezTo>
                          <a:pt x="25" y="9"/>
                          <a:pt x="45" y="20"/>
                          <a:pt x="69" y="29"/>
                        </a:cubicBezTo>
                        <a:cubicBezTo>
                          <a:pt x="84" y="51"/>
                          <a:pt x="101" y="73"/>
                          <a:pt x="110" y="98"/>
                        </a:cubicBezTo>
                        <a:cubicBezTo>
                          <a:pt x="106" y="142"/>
                          <a:pt x="112" y="182"/>
                          <a:pt x="75" y="208"/>
                        </a:cubicBezTo>
                        <a:cubicBezTo>
                          <a:pt x="71" y="214"/>
                          <a:pt x="68" y="220"/>
                          <a:pt x="63" y="225"/>
                        </a:cubicBezTo>
                        <a:cubicBezTo>
                          <a:pt x="58" y="230"/>
                          <a:pt x="50" y="231"/>
                          <a:pt x="46" y="236"/>
                        </a:cubicBezTo>
                        <a:cubicBezTo>
                          <a:pt x="42" y="241"/>
                          <a:pt x="43" y="248"/>
                          <a:pt x="40" y="254"/>
                        </a:cubicBezTo>
                        <a:cubicBezTo>
                          <a:pt x="29" y="277"/>
                          <a:pt x="19" y="299"/>
                          <a:pt x="12" y="323"/>
                        </a:cubicBezTo>
                        <a:cubicBezTo>
                          <a:pt x="14" y="356"/>
                          <a:pt x="3" y="423"/>
                          <a:pt x="35" y="455"/>
                        </a:cubicBezTo>
                        <a:cubicBezTo>
                          <a:pt x="80" y="500"/>
                          <a:pt x="23" y="430"/>
                          <a:pt x="69" y="484"/>
                        </a:cubicBezTo>
                        <a:cubicBezTo>
                          <a:pt x="87" y="505"/>
                          <a:pt x="95" y="527"/>
                          <a:pt x="104" y="553"/>
                        </a:cubicBezTo>
                        <a:cubicBezTo>
                          <a:pt x="106" y="559"/>
                          <a:pt x="110" y="571"/>
                          <a:pt x="110" y="571"/>
                        </a:cubicBezTo>
                        <a:cubicBezTo>
                          <a:pt x="108" y="592"/>
                          <a:pt x="113" y="628"/>
                          <a:pt x="92" y="645"/>
                        </a:cubicBezTo>
                        <a:cubicBezTo>
                          <a:pt x="92" y="645"/>
                          <a:pt x="25" y="689"/>
                          <a:pt x="46" y="668"/>
                        </a:cubicBezTo>
                      </a:path>
                    </a:pathLst>
                  </a:custGeom>
                  <a:noFill/>
                  <a:ln w="7620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00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198" y="1933"/>
                    <a:ext cx="113" cy="6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9" y="29"/>
                      </a:cxn>
                      <a:cxn ang="0">
                        <a:pos x="110" y="98"/>
                      </a:cxn>
                      <a:cxn ang="0">
                        <a:pos x="75" y="208"/>
                      </a:cxn>
                      <a:cxn ang="0">
                        <a:pos x="63" y="225"/>
                      </a:cxn>
                      <a:cxn ang="0">
                        <a:pos x="46" y="236"/>
                      </a:cxn>
                      <a:cxn ang="0">
                        <a:pos x="40" y="254"/>
                      </a:cxn>
                      <a:cxn ang="0">
                        <a:pos x="12" y="323"/>
                      </a:cxn>
                      <a:cxn ang="0">
                        <a:pos x="35" y="455"/>
                      </a:cxn>
                      <a:cxn ang="0">
                        <a:pos x="69" y="484"/>
                      </a:cxn>
                      <a:cxn ang="0">
                        <a:pos x="104" y="553"/>
                      </a:cxn>
                      <a:cxn ang="0">
                        <a:pos x="110" y="571"/>
                      </a:cxn>
                      <a:cxn ang="0">
                        <a:pos x="92" y="645"/>
                      </a:cxn>
                      <a:cxn ang="0">
                        <a:pos x="46" y="668"/>
                      </a:cxn>
                    </a:cxnLst>
                    <a:rect l="0" t="0" r="r" b="b"/>
                    <a:pathLst>
                      <a:path w="113" h="689">
                        <a:moveTo>
                          <a:pt x="0" y="0"/>
                        </a:moveTo>
                        <a:cubicBezTo>
                          <a:pt x="25" y="9"/>
                          <a:pt x="45" y="20"/>
                          <a:pt x="69" y="29"/>
                        </a:cubicBezTo>
                        <a:cubicBezTo>
                          <a:pt x="84" y="51"/>
                          <a:pt x="101" y="73"/>
                          <a:pt x="110" y="98"/>
                        </a:cubicBezTo>
                        <a:cubicBezTo>
                          <a:pt x="106" y="142"/>
                          <a:pt x="112" y="182"/>
                          <a:pt x="75" y="208"/>
                        </a:cubicBezTo>
                        <a:cubicBezTo>
                          <a:pt x="71" y="214"/>
                          <a:pt x="68" y="220"/>
                          <a:pt x="63" y="225"/>
                        </a:cubicBezTo>
                        <a:cubicBezTo>
                          <a:pt x="58" y="230"/>
                          <a:pt x="50" y="231"/>
                          <a:pt x="46" y="236"/>
                        </a:cubicBezTo>
                        <a:cubicBezTo>
                          <a:pt x="42" y="241"/>
                          <a:pt x="43" y="248"/>
                          <a:pt x="40" y="254"/>
                        </a:cubicBezTo>
                        <a:cubicBezTo>
                          <a:pt x="29" y="277"/>
                          <a:pt x="19" y="299"/>
                          <a:pt x="12" y="323"/>
                        </a:cubicBezTo>
                        <a:cubicBezTo>
                          <a:pt x="14" y="356"/>
                          <a:pt x="3" y="423"/>
                          <a:pt x="35" y="455"/>
                        </a:cubicBezTo>
                        <a:cubicBezTo>
                          <a:pt x="80" y="500"/>
                          <a:pt x="23" y="430"/>
                          <a:pt x="69" y="484"/>
                        </a:cubicBezTo>
                        <a:cubicBezTo>
                          <a:pt x="87" y="505"/>
                          <a:pt x="95" y="527"/>
                          <a:pt x="104" y="553"/>
                        </a:cubicBezTo>
                        <a:cubicBezTo>
                          <a:pt x="106" y="559"/>
                          <a:pt x="110" y="571"/>
                          <a:pt x="110" y="571"/>
                        </a:cubicBezTo>
                        <a:cubicBezTo>
                          <a:pt x="108" y="592"/>
                          <a:pt x="113" y="628"/>
                          <a:pt x="92" y="645"/>
                        </a:cubicBezTo>
                        <a:cubicBezTo>
                          <a:pt x="92" y="645"/>
                          <a:pt x="25" y="689"/>
                          <a:pt x="46" y="668"/>
                        </a:cubicBezTo>
                      </a:path>
                    </a:pathLst>
                  </a:custGeom>
                  <a:noFill/>
                  <a:ln w="76200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000" name="Oval 16"/>
                <p:cNvSpPr>
                  <a:spLocks noChangeAspect="1" noChangeArrowheads="1"/>
                </p:cNvSpPr>
                <p:nvPr/>
              </p:nvSpPr>
              <p:spPr bwMode="auto">
                <a:xfrm rot="1779199">
                  <a:off x="2245" y="2024"/>
                  <a:ext cx="145" cy="109"/>
                </a:xfrm>
                <a:prstGeom prst="ellipse">
                  <a:avLst/>
                </a:prstGeom>
                <a:solidFill>
                  <a:srgbClr val="CC00FF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9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200" y="2205"/>
                  <a:ext cx="109" cy="109"/>
                </a:xfrm>
                <a:prstGeom prst="ellipse">
                  <a:avLst/>
                </a:prstGeom>
                <a:solidFill>
                  <a:srgbClr val="00CC99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8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290" y="2341"/>
                  <a:ext cx="109" cy="108"/>
                </a:xfrm>
                <a:prstGeom prst="ellipse">
                  <a:avLst/>
                </a:prstGeom>
                <a:solidFill>
                  <a:srgbClr val="577BED"/>
                </a:solidFill>
                <a:ln w="9525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1986" name="Group 2"/>
            <p:cNvGrpSpPr>
              <a:grpSpLocks/>
            </p:cNvGrpSpPr>
            <p:nvPr/>
          </p:nvGrpSpPr>
          <p:grpSpPr bwMode="auto">
            <a:xfrm>
              <a:off x="2275" y="3853"/>
              <a:ext cx="13644" cy="5492"/>
              <a:chOff x="793" y="890"/>
              <a:chExt cx="6959" cy="2837"/>
            </a:xfrm>
          </p:grpSpPr>
          <p:sp>
            <p:nvSpPr>
              <p:cNvPr id="4199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522" y="890"/>
                <a:ext cx="4230" cy="2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1323" tIns="35662" rIns="71323" bIns="356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две нити РНК(-)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3 фермента вируса: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ревертаза 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превращает вирусную РНК в  ДНК; </a:t>
                </a:r>
                <a:r>
                  <a:rPr kumimoji="0" lang="ru-RU" sz="1400" b="1" u="sng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интеграза</a:t>
                </a: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встраивает вирусную ДНК в геном человека </a:t>
                </a:r>
                <a:r>
                  <a:rPr kumimoji="0" lang="ru-RU" sz="1400" b="1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протеаза</a:t>
                </a:r>
                <a:r>
                  <a:rPr kumimoji="0" lang="ru-RU" sz="1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отвечает за синтез и сборку  вирусных частиц)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структурные белки (внутренние и наружные), </a:t>
                </a:r>
                <a:r>
                  <a:rPr kumimoji="0" lang="ru-RU" sz="140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формирующие </a:t>
                </a:r>
                <a:r>
                  <a:rPr kumimoji="0" lang="ru-RU" sz="1400" i="0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капсид</a:t>
                </a:r>
                <a:r>
                  <a:rPr kumimoji="0" lang="ru-RU" sz="1400" i="0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вириона</a:t>
                </a:r>
                <a:endParaRPr kumimoji="0" lang="ru-RU" sz="140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ru-RU" sz="1400" b="1" u="sng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sng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липидная оболочка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 Narrow" pitchFamily="34" charset="0"/>
                  </a:rPr>
                  <a:t> (формируется из оболочки клетки человека при выходе новых вирусов почкованием) 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 Narrow" pitchFamily="34" charset="0"/>
                </a:endParaRPr>
              </a:p>
            </p:txBody>
          </p:sp>
          <p:grpSp>
            <p:nvGrpSpPr>
              <p:cNvPr id="41987" name="Group 3"/>
              <p:cNvGrpSpPr>
                <a:grpSpLocks/>
              </p:cNvGrpSpPr>
              <p:nvPr/>
            </p:nvGrpSpPr>
            <p:grpSpPr bwMode="auto">
              <a:xfrm>
                <a:off x="793" y="1013"/>
                <a:ext cx="2794" cy="2282"/>
                <a:chOff x="793" y="1013"/>
                <a:chExt cx="2794" cy="2282"/>
              </a:xfrm>
            </p:grpSpPr>
            <p:sp>
              <p:nvSpPr>
                <p:cNvPr id="41994" name="Line 10"/>
                <p:cNvSpPr>
                  <a:spLocks noChangeShapeType="1"/>
                </p:cNvSpPr>
                <p:nvPr/>
              </p:nvSpPr>
              <p:spPr bwMode="auto">
                <a:xfrm>
                  <a:off x="2742" y="2185"/>
                  <a:ext cx="780" cy="4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3" name="Line 9"/>
                <p:cNvSpPr>
                  <a:spLocks noChangeShapeType="1"/>
                </p:cNvSpPr>
                <p:nvPr/>
              </p:nvSpPr>
              <p:spPr bwMode="auto">
                <a:xfrm>
                  <a:off x="2483" y="2247"/>
                  <a:ext cx="104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2" name="Line 8"/>
                <p:cNvSpPr>
                  <a:spLocks noChangeShapeType="1"/>
                </p:cNvSpPr>
                <p:nvPr/>
              </p:nvSpPr>
              <p:spPr bwMode="auto">
                <a:xfrm>
                  <a:off x="2677" y="2678"/>
                  <a:ext cx="910" cy="6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9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793" y="3048"/>
                  <a:ext cx="520" cy="1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8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064" y="1013"/>
                  <a:ext cx="1393" cy="8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98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223" y="1630"/>
                  <a:ext cx="1234" cy="4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lg" len="lg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657600"/>
            <a:ext cx="2895600" cy="31416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52400" y="4191000"/>
            <a:ext cx="2812241" cy="252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/>
          <p:nvPr/>
        </p:nvSpPr>
        <p:spPr>
          <a:xfrm>
            <a:off x="3124200" y="46482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Учёные показали 3</a:t>
            </a:r>
            <a:r>
              <a:rPr lang="en-US" sz="2400" b="1" dirty="0" smtClean="0"/>
              <a:t>D </a:t>
            </a:r>
            <a:r>
              <a:rPr lang="ru-RU" sz="2400" b="1" dirty="0" smtClean="0"/>
              <a:t>модели ВИЧ </a:t>
            </a:r>
            <a:endParaRPr lang="ru-RU" sz="2400" b="1" dirty="0"/>
          </a:p>
        </p:txBody>
      </p:sp>
      <p:cxnSp>
        <p:nvCxnSpPr>
          <p:cNvPr id="164" name="Прямая со стрелкой 163"/>
          <p:cNvCxnSpPr/>
          <p:nvPr/>
        </p:nvCxnSpPr>
        <p:spPr>
          <a:xfrm flipH="1">
            <a:off x="1905000" y="4191000"/>
            <a:ext cx="228600" cy="457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олилиния 169"/>
          <p:cNvSpPr/>
          <p:nvPr/>
        </p:nvSpPr>
        <p:spPr>
          <a:xfrm>
            <a:off x="859767" y="600974"/>
            <a:ext cx="2734573" cy="2820837"/>
          </a:xfrm>
          <a:custGeom>
            <a:avLst/>
            <a:gdLst>
              <a:gd name="connsiteX0" fmla="*/ 468701 w 2734573"/>
              <a:gd name="connsiteY0" fmla="*/ 382437 h 2820837"/>
              <a:gd name="connsiteX1" fmla="*/ 710241 w 2734573"/>
              <a:gd name="connsiteY1" fmla="*/ 227162 h 2820837"/>
              <a:gd name="connsiteX2" fmla="*/ 1210573 w 2734573"/>
              <a:gd name="connsiteY2" fmla="*/ 20128 h 2820837"/>
              <a:gd name="connsiteX3" fmla="*/ 1762663 w 2734573"/>
              <a:gd name="connsiteY3" fmla="*/ 106392 h 2820837"/>
              <a:gd name="connsiteX4" fmla="*/ 2193984 w 2734573"/>
              <a:gd name="connsiteY4" fmla="*/ 330679 h 2820837"/>
              <a:gd name="connsiteX5" fmla="*/ 2521788 w 2734573"/>
              <a:gd name="connsiteY5" fmla="*/ 762000 h 2820837"/>
              <a:gd name="connsiteX6" fmla="*/ 2711569 w 2734573"/>
              <a:gd name="connsiteY6" fmla="*/ 1210573 h 2820837"/>
              <a:gd name="connsiteX7" fmla="*/ 2659810 w 2734573"/>
              <a:gd name="connsiteY7" fmla="*/ 1728158 h 2820837"/>
              <a:gd name="connsiteX8" fmla="*/ 2470029 w 2734573"/>
              <a:gd name="connsiteY8" fmla="*/ 2159479 h 2820837"/>
              <a:gd name="connsiteX9" fmla="*/ 2176731 w 2734573"/>
              <a:gd name="connsiteY9" fmla="*/ 2470030 h 2820837"/>
              <a:gd name="connsiteX10" fmla="*/ 1814422 w 2734573"/>
              <a:gd name="connsiteY10" fmla="*/ 2711569 h 2820837"/>
              <a:gd name="connsiteX11" fmla="*/ 1383101 w 2734573"/>
              <a:gd name="connsiteY11" fmla="*/ 2815086 h 2820837"/>
              <a:gd name="connsiteX12" fmla="*/ 934527 w 2734573"/>
              <a:gd name="connsiteY12" fmla="*/ 2746075 h 2820837"/>
              <a:gd name="connsiteX13" fmla="*/ 572218 w 2734573"/>
              <a:gd name="connsiteY13" fmla="*/ 2521788 h 2820837"/>
              <a:gd name="connsiteX14" fmla="*/ 313425 w 2734573"/>
              <a:gd name="connsiteY14" fmla="*/ 2228490 h 2820837"/>
              <a:gd name="connsiteX15" fmla="*/ 89139 w 2734573"/>
              <a:gd name="connsiteY15" fmla="*/ 1814422 h 2820837"/>
              <a:gd name="connsiteX16" fmla="*/ 2875 w 2734573"/>
              <a:gd name="connsiteY16" fmla="*/ 1296837 h 2820837"/>
              <a:gd name="connsiteX17" fmla="*/ 106391 w 2734573"/>
              <a:gd name="connsiteY17" fmla="*/ 900022 h 2820837"/>
              <a:gd name="connsiteX18" fmla="*/ 399690 w 2734573"/>
              <a:gd name="connsiteY18" fmla="*/ 485954 h 2820837"/>
              <a:gd name="connsiteX19" fmla="*/ 503207 w 2734573"/>
              <a:gd name="connsiteY19" fmla="*/ 330679 h 282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34573" h="2820837">
                <a:moveTo>
                  <a:pt x="468701" y="382437"/>
                </a:moveTo>
                <a:cubicBezTo>
                  <a:pt x="527648" y="334992"/>
                  <a:pt x="586596" y="287547"/>
                  <a:pt x="710241" y="227162"/>
                </a:cubicBezTo>
                <a:cubicBezTo>
                  <a:pt x="833886" y="166777"/>
                  <a:pt x="1035169" y="40256"/>
                  <a:pt x="1210573" y="20128"/>
                </a:cubicBezTo>
                <a:cubicBezTo>
                  <a:pt x="1385977" y="0"/>
                  <a:pt x="1598761" y="54634"/>
                  <a:pt x="1762663" y="106392"/>
                </a:cubicBezTo>
                <a:cubicBezTo>
                  <a:pt x="1926565" y="158150"/>
                  <a:pt x="2067463" y="221411"/>
                  <a:pt x="2193984" y="330679"/>
                </a:cubicBezTo>
                <a:cubicBezTo>
                  <a:pt x="2320505" y="439947"/>
                  <a:pt x="2435524" y="615351"/>
                  <a:pt x="2521788" y="762000"/>
                </a:cubicBezTo>
                <a:cubicBezTo>
                  <a:pt x="2608052" y="908649"/>
                  <a:pt x="2688565" y="1049547"/>
                  <a:pt x="2711569" y="1210573"/>
                </a:cubicBezTo>
                <a:cubicBezTo>
                  <a:pt x="2734573" y="1371599"/>
                  <a:pt x="2700067" y="1570007"/>
                  <a:pt x="2659810" y="1728158"/>
                </a:cubicBezTo>
                <a:cubicBezTo>
                  <a:pt x="2619553" y="1886309"/>
                  <a:pt x="2550542" y="2035834"/>
                  <a:pt x="2470029" y="2159479"/>
                </a:cubicBezTo>
                <a:cubicBezTo>
                  <a:pt x="2389516" y="2283124"/>
                  <a:pt x="2285999" y="2378015"/>
                  <a:pt x="2176731" y="2470030"/>
                </a:cubicBezTo>
                <a:cubicBezTo>
                  <a:pt x="2067463" y="2562045"/>
                  <a:pt x="1946694" y="2654060"/>
                  <a:pt x="1814422" y="2711569"/>
                </a:cubicBezTo>
                <a:cubicBezTo>
                  <a:pt x="1682150" y="2769078"/>
                  <a:pt x="1529750" y="2809335"/>
                  <a:pt x="1383101" y="2815086"/>
                </a:cubicBezTo>
                <a:cubicBezTo>
                  <a:pt x="1236452" y="2820837"/>
                  <a:pt x="1069674" y="2794958"/>
                  <a:pt x="934527" y="2746075"/>
                </a:cubicBezTo>
                <a:cubicBezTo>
                  <a:pt x="799380" y="2697192"/>
                  <a:pt x="675735" y="2608052"/>
                  <a:pt x="572218" y="2521788"/>
                </a:cubicBezTo>
                <a:cubicBezTo>
                  <a:pt x="468701" y="2435524"/>
                  <a:pt x="393938" y="2346384"/>
                  <a:pt x="313425" y="2228490"/>
                </a:cubicBezTo>
                <a:cubicBezTo>
                  <a:pt x="232912" y="2110596"/>
                  <a:pt x="140897" y="1969698"/>
                  <a:pt x="89139" y="1814422"/>
                </a:cubicBezTo>
                <a:cubicBezTo>
                  <a:pt x="37381" y="1659147"/>
                  <a:pt x="0" y="1449237"/>
                  <a:pt x="2875" y="1296837"/>
                </a:cubicBezTo>
                <a:cubicBezTo>
                  <a:pt x="5750" y="1144437"/>
                  <a:pt x="40255" y="1035169"/>
                  <a:pt x="106391" y="900022"/>
                </a:cubicBezTo>
                <a:cubicBezTo>
                  <a:pt x="172527" y="764875"/>
                  <a:pt x="333554" y="580844"/>
                  <a:pt x="399690" y="485954"/>
                </a:cubicBezTo>
                <a:cubicBezTo>
                  <a:pt x="465826" y="391064"/>
                  <a:pt x="484516" y="360871"/>
                  <a:pt x="503207" y="3306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олилиния 170"/>
          <p:cNvSpPr/>
          <p:nvPr/>
        </p:nvSpPr>
        <p:spPr>
          <a:xfrm>
            <a:off x="1204823" y="1012166"/>
            <a:ext cx="2018580" cy="2032958"/>
          </a:xfrm>
          <a:custGeom>
            <a:avLst/>
            <a:gdLst>
              <a:gd name="connsiteX0" fmla="*/ 278920 w 2018580"/>
              <a:gd name="connsiteY0" fmla="*/ 368060 h 2032958"/>
              <a:gd name="connsiteX1" fmla="*/ 589471 w 2018580"/>
              <a:gd name="connsiteY1" fmla="*/ 109268 h 2032958"/>
              <a:gd name="connsiteX2" fmla="*/ 969034 w 2018580"/>
              <a:gd name="connsiteY2" fmla="*/ 5751 h 2032958"/>
              <a:gd name="connsiteX3" fmla="*/ 1314090 w 2018580"/>
              <a:gd name="connsiteY3" fmla="*/ 74762 h 2032958"/>
              <a:gd name="connsiteX4" fmla="*/ 1659147 w 2018580"/>
              <a:gd name="connsiteY4" fmla="*/ 264543 h 2032958"/>
              <a:gd name="connsiteX5" fmla="*/ 1883434 w 2018580"/>
              <a:gd name="connsiteY5" fmla="*/ 506083 h 2032958"/>
              <a:gd name="connsiteX6" fmla="*/ 2004203 w 2018580"/>
              <a:gd name="connsiteY6" fmla="*/ 833887 h 2032958"/>
              <a:gd name="connsiteX7" fmla="*/ 1969698 w 2018580"/>
              <a:gd name="connsiteY7" fmla="*/ 1230702 h 2032958"/>
              <a:gd name="connsiteX8" fmla="*/ 1797169 w 2018580"/>
              <a:gd name="connsiteY8" fmla="*/ 1506747 h 2032958"/>
              <a:gd name="connsiteX9" fmla="*/ 1607388 w 2018580"/>
              <a:gd name="connsiteY9" fmla="*/ 1782792 h 2032958"/>
              <a:gd name="connsiteX10" fmla="*/ 1331343 w 2018580"/>
              <a:gd name="connsiteY10" fmla="*/ 1938068 h 2032958"/>
              <a:gd name="connsiteX11" fmla="*/ 1038045 w 2018580"/>
              <a:gd name="connsiteY11" fmla="*/ 2024332 h 2032958"/>
              <a:gd name="connsiteX12" fmla="*/ 727494 w 2018580"/>
              <a:gd name="connsiteY12" fmla="*/ 1989826 h 2032958"/>
              <a:gd name="connsiteX13" fmla="*/ 485954 w 2018580"/>
              <a:gd name="connsiteY13" fmla="*/ 1834551 h 2032958"/>
              <a:gd name="connsiteX14" fmla="*/ 261668 w 2018580"/>
              <a:gd name="connsiteY14" fmla="*/ 1593011 h 2032958"/>
              <a:gd name="connsiteX15" fmla="*/ 37381 w 2018580"/>
              <a:gd name="connsiteY15" fmla="*/ 1299713 h 2032958"/>
              <a:gd name="connsiteX16" fmla="*/ 37381 w 2018580"/>
              <a:gd name="connsiteY16" fmla="*/ 902898 h 2032958"/>
              <a:gd name="connsiteX17" fmla="*/ 71886 w 2018580"/>
              <a:gd name="connsiteY17" fmla="*/ 592347 h 2032958"/>
              <a:gd name="connsiteX18" fmla="*/ 330679 w 2018580"/>
              <a:gd name="connsiteY18" fmla="*/ 316302 h 203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8580" h="2032958">
                <a:moveTo>
                  <a:pt x="278920" y="368060"/>
                </a:moveTo>
                <a:cubicBezTo>
                  <a:pt x="376686" y="268856"/>
                  <a:pt x="474452" y="169653"/>
                  <a:pt x="589471" y="109268"/>
                </a:cubicBezTo>
                <a:cubicBezTo>
                  <a:pt x="704490" y="48883"/>
                  <a:pt x="848264" y="11502"/>
                  <a:pt x="969034" y="5751"/>
                </a:cubicBezTo>
                <a:cubicBezTo>
                  <a:pt x="1089804" y="0"/>
                  <a:pt x="1199071" y="31630"/>
                  <a:pt x="1314090" y="74762"/>
                </a:cubicBezTo>
                <a:cubicBezTo>
                  <a:pt x="1429109" y="117894"/>
                  <a:pt x="1564256" y="192656"/>
                  <a:pt x="1659147" y="264543"/>
                </a:cubicBezTo>
                <a:cubicBezTo>
                  <a:pt x="1754038" y="336430"/>
                  <a:pt x="1825925" y="411192"/>
                  <a:pt x="1883434" y="506083"/>
                </a:cubicBezTo>
                <a:cubicBezTo>
                  <a:pt x="1940943" y="600974"/>
                  <a:pt x="1989826" y="713117"/>
                  <a:pt x="2004203" y="833887"/>
                </a:cubicBezTo>
                <a:cubicBezTo>
                  <a:pt x="2018580" y="954657"/>
                  <a:pt x="2004204" y="1118559"/>
                  <a:pt x="1969698" y="1230702"/>
                </a:cubicBezTo>
                <a:cubicBezTo>
                  <a:pt x="1935192" y="1342845"/>
                  <a:pt x="1857554" y="1414732"/>
                  <a:pt x="1797169" y="1506747"/>
                </a:cubicBezTo>
                <a:cubicBezTo>
                  <a:pt x="1736784" y="1598762"/>
                  <a:pt x="1685026" y="1710905"/>
                  <a:pt x="1607388" y="1782792"/>
                </a:cubicBezTo>
                <a:cubicBezTo>
                  <a:pt x="1529750" y="1854679"/>
                  <a:pt x="1426234" y="1897811"/>
                  <a:pt x="1331343" y="1938068"/>
                </a:cubicBezTo>
                <a:cubicBezTo>
                  <a:pt x="1236452" y="1978325"/>
                  <a:pt x="1138687" y="2015706"/>
                  <a:pt x="1038045" y="2024332"/>
                </a:cubicBezTo>
                <a:cubicBezTo>
                  <a:pt x="937404" y="2032958"/>
                  <a:pt x="819509" y="2021456"/>
                  <a:pt x="727494" y="1989826"/>
                </a:cubicBezTo>
                <a:cubicBezTo>
                  <a:pt x="635479" y="1958196"/>
                  <a:pt x="563592" y="1900687"/>
                  <a:pt x="485954" y="1834551"/>
                </a:cubicBezTo>
                <a:cubicBezTo>
                  <a:pt x="408316" y="1768415"/>
                  <a:pt x="336430" y="1682150"/>
                  <a:pt x="261668" y="1593011"/>
                </a:cubicBezTo>
                <a:cubicBezTo>
                  <a:pt x="186906" y="1503872"/>
                  <a:pt x="74762" y="1414732"/>
                  <a:pt x="37381" y="1299713"/>
                </a:cubicBezTo>
                <a:cubicBezTo>
                  <a:pt x="0" y="1184694"/>
                  <a:pt x="31630" y="1020792"/>
                  <a:pt x="37381" y="902898"/>
                </a:cubicBezTo>
                <a:cubicBezTo>
                  <a:pt x="43132" y="785004"/>
                  <a:pt x="23003" y="690113"/>
                  <a:pt x="71886" y="592347"/>
                </a:cubicBezTo>
                <a:cubicBezTo>
                  <a:pt x="120769" y="494581"/>
                  <a:pt x="225724" y="405441"/>
                  <a:pt x="330679" y="3163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/>
          <p:cNvSpPr txBox="1"/>
          <p:nvPr/>
        </p:nvSpPr>
        <p:spPr>
          <a:xfrm>
            <a:off x="0" y="34290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рецепторный комплекс вируса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(отвечает за прикрепление к лимфоцитам крови)</a:t>
            </a:r>
            <a:endParaRPr lang="ru-RU" sz="1400" dirty="0" smtClean="0">
              <a:latin typeface="Arial" pitchFamily="34" charset="0"/>
            </a:endParaRPr>
          </a:p>
          <a:p>
            <a:pPr algn="ctr"/>
            <a:endParaRPr lang="ru-RU" dirty="0"/>
          </a:p>
        </p:txBody>
      </p:sp>
      <p:cxnSp>
        <p:nvCxnSpPr>
          <p:cNvPr id="178" name="Прямая со стрелкой 177"/>
          <p:cNvCxnSpPr/>
          <p:nvPr/>
        </p:nvCxnSpPr>
        <p:spPr>
          <a:xfrm flipV="1">
            <a:off x="762000" y="2427354"/>
            <a:ext cx="112087" cy="925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917371" y="4193754"/>
            <a:ext cx="2416629" cy="2511845"/>
            <a:chOff x="1047085" y="3677417"/>
            <a:chExt cx="2950029" cy="30546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47085" y="3856275"/>
              <a:ext cx="2950029" cy="2875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2624221" y="3677417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96000" y="4123576"/>
            <a:ext cx="2819400" cy="2505825"/>
            <a:chOff x="6248400" y="2906020"/>
            <a:chExt cx="2895600" cy="253139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48400" y="2906020"/>
              <a:ext cx="2895600" cy="253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8283146" y="2974133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34000" y="1126672"/>
            <a:ext cx="3657600" cy="2759529"/>
            <a:chOff x="4724400" y="1100015"/>
            <a:chExt cx="2590800" cy="19812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24400" y="1100015"/>
              <a:ext cx="25908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6703277" y="111843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</a:t>
              </a:r>
              <a:endPara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5" name="Схема 14"/>
          <p:cNvGraphicFramePr/>
          <p:nvPr/>
        </p:nvGraphicFramePr>
        <p:xfrm>
          <a:off x="3048000" y="1981200"/>
          <a:ext cx="3124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62600" y="152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Внутри клетки вирус меняет свою структуру – из РНК ВИЧ ферментами  вируса достраивается ДНК ВИЧ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762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ВИЧ прикрепляется к 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клеткам –мишеням</a:t>
            </a:r>
            <a:r>
              <a:rPr lang="ru-RU" sz="1600" dirty="0" smtClean="0"/>
              <a:t> -  т.е.  к клеткам крови  лимфоцитам (медицинское название – С</a:t>
            </a:r>
            <a:r>
              <a:rPr lang="en-US" sz="1600" dirty="0" smtClean="0"/>
              <a:t>D4-</a:t>
            </a:r>
            <a:r>
              <a:rPr lang="ru-RU" sz="1600" dirty="0" smtClean="0"/>
              <a:t>лимфоциты), которые являются важнейшими элементами нашей иммунной (защитной) системы организма.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3810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ВИЧ проникает вглубь клетки и встраивается в геном 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41148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Производятся новые копии ВИЧ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276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Обновлённый вирус выходит из клетки и направляется к другим клеткам, чтобы инфицировать их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2590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 ВИЧ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52400" y="914400"/>
            <a:ext cx="3352800" cy="2362200"/>
            <a:chOff x="152400" y="914400"/>
            <a:chExt cx="3133164" cy="21336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33400" y="1121833"/>
              <a:ext cx="2752164" cy="1926167"/>
              <a:chOff x="609599" y="838200"/>
              <a:chExt cx="2904565" cy="198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609599" y="859971"/>
                <a:ext cx="2904565" cy="195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2819400" y="838200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1</a:t>
                </a:r>
                <a:endParaRPr lang="ru-RU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30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52400" y="914400"/>
              <a:ext cx="776514" cy="815340"/>
            </a:xfrm>
            <a:prstGeom prst="ellipse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609600" y="4038600"/>
            <a:ext cx="2133600" cy="2617470"/>
            <a:chOff x="304800" y="3733800"/>
            <a:chExt cx="2438400" cy="292227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04800" y="3733800"/>
              <a:ext cx="2438400" cy="2286000"/>
              <a:chOff x="4648200" y="3804593"/>
              <a:chExt cx="2897005" cy="2915969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4648200" y="3804593"/>
                <a:ext cx="2819400" cy="2915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6554116" y="3810000"/>
                <a:ext cx="991089" cy="15455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5</a:t>
                </a:r>
                <a:endParaRPr lang="ru-RU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0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38200" y="5562600"/>
              <a:ext cx="776514" cy="815340"/>
            </a:xfrm>
            <a:prstGeom prst="ellipse">
              <a:avLst/>
            </a:prstGeom>
            <a:noFill/>
          </p:spPr>
        </p:pic>
        <p:pic>
          <p:nvPicPr>
            <p:cNvPr id="31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752600" y="6096000"/>
              <a:ext cx="508000" cy="533400"/>
            </a:xfrm>
            <a:prstGeom prst="ellipse">
              <a:avLst/>
            </a:prstGeom>
            <a:noFill/>
          </p:spPr>
        </p:pic>
        <p:pic>
          <p:nvPicPr>
            <p:cNvPr id="32" name="Picture 6" descr="Проходной балл 2014 картинки мишень для стрельбы Поступаем вместе!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295400" y="6400800"/>
              <a:ext cx="243114" cy="255270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ВИЧ-инфекция. Течение. Особенности.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c-1.nirvana.fm/disk5/d70/d025/399/d2/696_show?1325739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06990"/>
            <a:ext cx="7162800" cy="38986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762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400" b="1" dirty="0" smtClean="0"/>
              <a:t>Вирус может находиться в организме человека 5 или более лет, прежде чем проявятся первые симптомы. Все это время человек может выглядеть здоровым. НО! Передавать инфекцию другому человеку ВИЧ-инфицированный способен сразу после инфицирования.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571500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не принимать специальных противовирусных лекарств, то болезнь постепенно начинает прогрессировать.  </a:t>
            </a:r>
          </a:p>
          <a:p>
            <a:r>
              <a:rPr lang="ru-RU" dirty="0" smtClean="0"/>
              <a:t>Вирус  ослабляет иммунитет и у человека могут  развиться различные инфекции (вирусные, бактериальные, грибковые).</a:t>
            </a:r>
          </a:p>
          <a:p>
            <a:r>
              <a:rPr lang="ru-RU" dirty="0" smtClean="0"/>
              <a:t>В последующем , если не лечиться (в среднем через 8-10 лет после инфицирования) наступает самая последняя стадия ВИЧ-инфекции, которая называется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индром </a:t>
            </a: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риобретённого 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ммуного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ефицита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ВИЧ-инфекция. Течение. Особенности.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СПИД – это последняя (самая тяжелая) стадия ВИЧ-инфекции.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971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синдром</a:t>
            </a:r>
            <a:r>
              <a:rPr lang="ru-RU" dirty="0" smtClean="0"/>
              <a:t>: совокупность признаков, характерных для какой-либо болезни.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приобретенного</a:t>
            </a:r>
            <a:r>
              <a:rPr lang="ru-RU" dirty="0" smtClean="0"/>
              <a:t>: заболевание приобретается в течение жизни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0000"/>
                </a:solidFill>
              </a:rPr>
              <a:t>иммунного</a:t>
            </a:r>
            <a:r>
              <a:rPr lang="ru-RU" dirty="0" smtClean="0"/>
              <a:t>: относящегося к иммунной системе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 – </a:t>
            </a:r>
            <a:r>
              <a:rPr lang="ru-RU" dirty="0" smtClean="0">
                <a:solidFill>
                  <a:srgbClr val="FF0000"/>
                </a:solidFill>
              </a:rPr>
              <a:t>дефицита: </a:t>
            </a:r>
            <a:r>
              <a:rPr lang="ru-RU" dirty="0" smtClean="0"/>
              <a:t>отсутствие ответной реакции со стороны иммунной системы на внедрение микроорганизмов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8674" name="Picture 2" descr="Первые симптомы СПИДа у мужч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657600"/>
            <a:ext cx="4226577" cy="2971800"/>
          </a:xfrm>
          <a:prstGeom prst="rect">
            <a:avLst/>
          </a:prstGeom>
          <a:noFill/>
        </p:spPr>
      </p:pic>
      <p:sp>
        <p:nvSpPr>
          <p:cNvPr id="7" name="Выноска со стрелкой влево 6"/>
          <p:cNvSpPr/>
          <p:nvPr/>
        </p:nvSpPr>
        <p:spPr>
          <a:xfrm>
            <a:off x="3505200" y="3733800"/>
            <a:ext cx="5410200" cy="3048000"/>
          </a:xfrm>
          <a:prstGeom prst="leftArrowCallout">
            <a:avLst>
              <a:gd name="adj1" fmla="val 20661"/>
              <a:gd name="adj2" fmla="val 23019"/>
              <a:gd name="adj3" fmla="val 43112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Организм человека в стадии СПИД не способен бороться с  инфекционными заболеваниями, которые могут протекать очень тяжело. По мере снижения иммунитета присоединяются снижение массы тела , лихорадка, жидкий стул, различные повторные инфекции – ангины, пневмонии, кожные высыпания, опухоли.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2096</Words>
  <Application>Microsoft Office PowerPoint</Application>
  <PresentationFormat>Экран (4:3)</PresentationFormat>
  <Paragraphs>202</Paragraphs>
  <Slides>24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Касается любого и каждого…</vt:lpstr>
      <vt:lpstr>Слайд 3</vt:lpstr>
      <vt:lpstr>ЧТО ТАКОЕ В И Ч?</vt:lpstr>
      <vt:lpstr>Слайд 5</vt:lpstr>
      <vt:lpstr>Слайд 6</vt:lpstr>
      <vt:lpstr>ВИЧ-инфекция. Течение. Особенности.</vt:lpstr>
      <vt:lpstr>ВИЧ-инфекция. Течение. Особенности.</vt:lpstr>
      <vt:lpstr>СПИД – это последняя (самая тяжелая) стадия ВИЧ-инфекции.</vt:lpstr>
      <vt:lpstr>Слайд 10</vt:lpstr>
      <vt:lpstr>Слайд 11</vt:lpstr>
      <vt:lpstr>Слайд 12</vt:lpstr>
      <vt:lpstr>Слайд 13</vt:lpstr>
      <vt:lpstr>Слайд 14</vt:lpstr>
      <vt:lpstr>ВИЧ не передаётся:</vt:lpstr>
      <vt:lpstr>Слайд 16</vt:lpstr>
      <vt:lpstr>Слайд 17</vt:lpstr>
      <vt:lpstr>Тестирование на ВИЧ-инфекцию</vt:lpstr>
      <vt:lpstr>ЗАКОН РЕСПУБЛИКИ БЕЛАРУСЬ 18 июня 1993 г. № 2435-XII О здравоохранении Изменения и дополнения: Закон Республики Беларусь от 16 июня 2014 г. № 164-З  </vt:lpstr>
      <vt:lpstr>Слайд 20</vt:lpstr>
      <vt:lpstr>ГДЕ ПРОВОДИТСЯ ТЕСТИРОВАНИЕ НА ВИЧ</vt:lpstr>
      <vt:lpstr>Центры, дружественные подросткам г. Минска,  проводят индивидуальную консультацию специалистов по вопросам сохранения здоровья, безопасного сексуального поведения, профилактики ИППП,  вредных привычек, а также оказывают консультацию по вопросам профилактики стрессов, преодолению кризисных ситуаций для подростков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svetogor</cp:lastModifiedBy>
  <cp:revision>223</cp:revision>
  <dcterms:modified xsi:type="dcterms:W3CDTF">2015-12-01T14:00:47Z</dcterms:modified>
</cp:coreProperties>
</file>